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</p:sldMasterIdLst>
  <p:notesMasterIdLst>
    <p:notesMasterId r:id="rId17"/>
  </p:notesMasterIdLst>
  <p:sldIdLst>
    <p:sldId id="256" r:id="rId2"/>
    <p:sldId id="303" r:id="rId3"/>
    <p:sldId id="298" r:id="rId4"/>
    <p:sldId id="299" r:id="rId5"/>
    <p:sldId id="304" r:id="rId6"/>
    <p:sldId id="305" r:id="rId7"/>
    <p:sldId id="306" r:id="rId8"/>
    <p:sldId id="300" r:id="rId9"/>
    <p:sldId id="307" r:id="rId10"/>
    <p:sldId id="308" r:id="rId11"/>
    <p:sldId id="309" r:id="rId12"/>
    <p:sldId id="310" r:id="rId13"/>
    <p:sldId id="301" r:id="rId14"/>
    <p:sldId id="311" r:id="rId15"/>
    <p:sldId id="312" r:id="rId1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7" autoAdjust="0"/>
    <p:restoredTop sz="86434" autoAdjust="0"/>
  </p:normalViewPr>
  <p:slideViewPr>
    <p:cSldViewPr snapToGrid="0" snapToObjects="1">
      <p:cViewPr varScale="1">
        <p:scale>
          <a:sx n="78" d="100"/>
          <a:sy n="78" d="100"/>
        </p:scale>
        <p:origin x="-93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8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3" d="100"/>
          <a:sy n="73" d="100"/>
        </p:scale>
        <p:origin x="-3480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B8EE6-6A39-3643-B50E-792A64263F56}" type="datetimeFigureOut">
              <a:rPr lang="fr-FR" smtClean="0"/>
              <a:t>04/02/16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65F11D-E373-7245-BC13-DF8B978ED3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7506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04/02/16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04/02/16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04/02/16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04/02/16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04/02/16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04/02/16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04/02/16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04/02/16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04/02/16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04/02/16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9B55F-7D97-2846-8856-166160757C5D}" type="datetimeFigureOut">
              <a:rPr lang="fr-FR" smtClean="0"/>
              <a:t>04/02/16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2B9B55F-7D97-2846-8856-166160757C5D}" type="datetimeFigureOut">
              <a:rPr lang="fr-FR" smtClean="0"/>
              <a:t>04/02/16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5BE5527-54A7-0D4D-9860-7B20D7D83229}" type="slidenum">
              <a:rPr lang="fr-FR" smtClean="0"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>
                <a:latin typeface="Garamond"/>
                <a:cs typeface="Garamond"/>
              </a:rPr>
              <a:t>D’après René Pache (Éditions Emmaüs)</a:t>
            </a:r>
            <a:endParaRPr lang="fr-FR" dirty="0">
              <a:latin typeface="Garamond"/>
              <a:cs typeface="Garamond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51253" y="2235706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fr-FR" dirty="0" smtClean="0">
                <a:latin typeface="Garamond"/>
                <a:cs typeface="Garamond"/>
              </a:rPr>
              <a:t>Le Retour de Jésus-Christ</a:t>
            </a:r>
            <a:endParaRPr lang="fr-FR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323073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472584"/>
            <a:ext cx="7788708" cy="5855304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3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Quels seront les jugements exercés par Jésus-Christ.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/>
            </a:pPr>
            <a:r>
              <a:rPr lang="fr-FR" sz="2800" b="1" dirty="0">
                <a:solidFill>
                  <a:srgbClr val="000090"/>
                </a:solidFill>
                <a:latin typeface="Garamond"/>
                <a:cs typeface="Garamond"/>
              </a:rPr>
              <a:t>Le jugement des </a:t>
            </a: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croyants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Romains 8.1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Corinthiens 3.13/15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/>
            </a:pPr>
            <a:r>
              <a:rPr lang="fr-FR" sz="2800" b="1" dirty="0">
                <a:solidFill>
                  <a:srgbClr val="000090"/>
                </a:solidFill>
                <a:latin typeface="Garamond"/>
                <a:cs typeface="Garamond"/>
              </a:rPr>
              <a:t>Le jugement </a:t>
            </a: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d’</a:t>
            </a:r>
            <a:r>
              <a:rPr lang="fr-FR" sz="2800" b="1" dirty="0" err="1" smtClean="0">
                <a:solidFill>
                  <a:srgbClr val="000090"/>
                </a:solidFill>
                <a:latin typeface="Garamond"/>
                <a:cs typeface="Garamond"/>
              </a:rPr>
              <a:t>Harmaguédon</a:t>
            </a:r>
            <a:endParaRPr lang="fr-FR" sz="2800" b="1" dirty="0" smtClean="0">
              <a:solidFill>
                <a:srgbClr val="000090"/>
              </a:solidFill>
              <a:latin typeface="Garamond"/>
              <a:cs typeface="Garamond"/>
            </a:endParaRP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Esaïe 63.1/3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Apocalypse 19.11/21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/>
            </a:pPr>
            <a:r>
              <a:rPr lang="fr-FR" sz="2800" b="1" dirty="0">
                <a:solidFill>
                  <a:srgbClr val="000090"/>
                </a:solidFill>
                <a:latin typeface="Garamond"/>
                <a:cs typeface="Garamond"/>
              </a:rPr>
              <a:t>Le jugement de </a:t>
            </a: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l’</a:t>
            </a:r>
            <a:r>
              <a:rPr lang="fr-FR" sz="2800" b="1" dirty="0" err="1" smtClean="0">
                <a:solidFill>
                  <a:srgbClr val="000090"/>
                </a:solidFill>
                <a:latin typeface="Garamond"/>
                <a:cs typeface="Garamond"/>
              </a:rPr>
              <a:t>Antichrist</a:t>
            </a:r>
            <a:endParaRPr lang="fr-FR" sz="2800" b="1" dirty="0" smtClean="0">
              <a:solidFill>
                <a:srgbClr val="000090"/>
              </a:solidFill>
              <a:latin typeface="Garamond"/>
              <a:cs typeface="Garamond"/>
            </a:endParaRP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2 Thessaloniciens 2.8</a:t>
            </a:r>
          </a:p>
          <a:p>
            <a:pPr marL="45720" indent="0">
              <a:buClr>
                <a:srgbClr val="000090"/>
              </a:buClr>
              <a:buNone/>
            </a:pPr>
            <a:endParaRPr lang="fr-FR" sz="2800" b="1" dirty="0" smtClean="0">
              <a:solidFill>
                <a:srgbClr val="000090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432870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373446"/>
            <a:ext cx="7788708" cy="4954442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3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Quels seront les jugements exercés par Jésus-Christ.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 startAt="4"/>
            </a:pPr>
            <a:r>
              <a:rPr lang="fr-FR" sz="2800" b="1" dirty="0">
                <a:solidFill>
                  <a:srgbClr val="000090"/>
                </a:solidFill>
                <a:latin typeface="Garamond"/>
                <a:cs typeface="Garamond"/>
              </a:rPr>
              <a:t>Le jugement des </a:t>
            </a: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Nations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 25.31/32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 startAt="4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Le </a:t>
            </a:r>
            <a:r>
              <a:rPr lang="fr-FR" sz="2800" b="1" dirty="0">
                <a:solidFill>
                  <a:srgbClr val="000090"/>
                </a:solidFill>
                <a:latin typeface="Garamond"/>
                <a:cs typeface="Garamond"/>
              </a:rPr>
              <a:t>jugement dernier</a:t>
            </a: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.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Apocalypse 4.10/11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Apocalypse 20.11/15</a:t>
            </a:r>
          </a:p>
        </p:txBody>
      </p:sp>
    </p:spTree>
    <p:extLst>
      <p:ext uri="{BB962C8B-B14F-4D97-AF65-F5344CB8AC3E}">
        <p14:creationId xmlns:p14="http://schemas.microsoft.com/office/powerpoint/2010/main" val="1958109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143000" y="1661904"/>
            <a:ext cx="6400800" cy="347472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fr-FR" sz="2800" dirty="0" smtClean="0"/>
              <a:t>Avons-nous vraiment choisi celui que nous désirons rencontrer : le </a:t>
            </a:r>
            <a:r>
              <a:rPr lang="fr-FR" sz="2800" dirty="0" smtClean="0">
                <a:solidFill>
                  <a:srgbClr val="008000"/>
                </a:solidFill>
              </a:rPr>
              <a:t>Sauveur </a:t>
            </a:r>
            <a:r>
              <a:rPr lang="fr-FR" sz="2800" dirty="0" smtClean="0"/>
              <a:t>ou le </a:t>
            </a:r>
            <a:r>
              <a:rPr lang="fr-FR" sz="2800" dirty="0" smtClean="0">
                <a:solidFill>
                  <a:srgbClr val="FF0000"/>
                </a:solidFill>
              </a:rPr>
              <a:t>Juge</a:t>
            </a:r>
            <a:r>
              <a:rPr lang="fr-FR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fr-FR" sz="2800" dirty="0" smtClean="0"/>
              <a:t>?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132371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6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6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6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236312"/>
            <a:ext cx="8083176" cy="1143000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 startAt="3"/>
            </a:pPr>
            <a:r>
              <a:rPr lang="fr-FR" sz="4000" dirty="0" smtClean="0">
                <a:latin typeface="Garamond"/>
                <a:cs typeface="Garamond"/>
              </a:rPr>
              <a:t>Le Roi des rois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546350" y="1379312"/>
            <a:ext cx="8091905" cy="4948576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Les titres de Jésus-Christ à la royauté.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Christ, le Seigneur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Psaume 24.9/10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 22.41/45 (Psaume 110)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Le Fils de David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3100" b="1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Actes </a:t>
            </a: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2.29/31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Apocalypse 5.5</a:t>
            </a:r>
          </a:p>
        </p:txBody>
      </p:sp>
    </p:spTree>
    <p:extLst>
      <p:ext uri="{BB962C8B-B14F-4D97-AF65-F5344CB8AC3E}">
        <p14:creationId xmlns:p14="http://schemas.microsoft.com/office/powerpoint/2010/main" val="14168648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871326"/>
            <a:ext cx="7685344" cy="5456562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2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Le sacre du Roi des Rois</a:t>
            </a:r>
          </a:p>
          <a:p>
            <a:pPr marL="560070" indent="-514350">
              <a:lnSpc>
                <a:spcPct val="90000"/>
              </a:lnSpc>
              <a:buClr>
                <a:srgbClr val="000090"/>
              </a:buClr>
              <a:buFont typeface="+mj-lt"/>
              <a:buAutoNum type="alphaLcParenR"/>
            </a:pPr>
            <a:r>
              <a:rPr lang="fr-FR" sz="2400" b="1" dirty="0">
                <a:solidFill>
                  <a:srgbClr val="000090"/>
                </a:solidFill>
                <a:latin typeface="Garamond"/>
                <a:cs typeface="Garamond"/>
              </a:rPr>
              <a:t>Jésus est proclamé roi dans le </a:t>
            </a:r>
            <a:r>
              <a:rPr lang="fr-FR" sz="2400" b="1" dirty="0" smtClean="0">
                <a:solidFill>
                  <a:srgbClr val="000090"/>
                </a:solidFill>
                <a:latin typeface="Garamond"/>
                <a:cs typeface="Garamond"/>
              </a:rPr>
              <a:t>ciel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Éphésiens 1.20/22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Philippiens 2.9/11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Hébreux 2.8</a:t>
            </a:r>
          </a:p>
          <a:p>
            <a:pPr marL="560070" indent="-514350">
              <a:lnSpc>
                <a:spcPct val="90000"/>
              </a:lnSpc>
              <a:buClr>
                <a:srgbClr val="000090"/>
              </a:buClr>
              <a:buFont typeface="+mj-lt"/>
              <a:buAutoNum type="alphaLcParenR"/>
            </a:pPr>
            <a:r>
              <a:rPr lang="fr-FR" sz="2400" b="1" dirty="0">
                <a:solidFill>
                  <a:srgbClr val="000090"/>
                </a:solidFill>
                <a:latin typeface="Garamond"/>
                <a:cs typeface="Garamond"/>
              </a:rPr>
              <a:t>Jésus-Christ prend effectivement possession de son règne</a:t>
            </a:r>
            <a:r>
              <a:rPr lang="fr-FR" sz="2400" b="1" dirty="0" smtClean="0">
                <a:solidFill>
                  <a:srgbClr val="000090"/>
                </a:solidFill>
                <a:latin typeface="Garamond"/>
                <a:cs typeface="Garamond"/>
              </a:rPr>
              <a:t>.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Psaume 2.1/8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Psaume 96. 7/10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Psaume 98.6/</a:t>
            </a:r>
            <a:r>
              <a:rPr lang="fr-FR" sz="31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9</a:t>
            </a:r>
            <a:endParaRPr lang="fr-FR" sz="31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423700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871326"/>
            <a:ext cx="7685344" cy="5456562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3"/>
            </a:pPr>
            <a:r>
              <a:rPr lang="fr-FR" sz="2900" b="1" dirty="0" smtClean="0">
                <a:solidFill>
                  <a:schemeClr val="accent6"/>
                </a:solidFill>
                <a:latin typeface="Garamond"/>
                <a:cs typeface="Garamond"/>
              </a:rPr>
              <a:t>La description du grand Roi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Psaume 45.2/10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Esaïe 9.5/6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Esaïe 11.1/2,10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Michée 5.1/4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Zacharie 9.9/10</a:t>
            </a:r>
          </a:p>
        </p:txBody>
      </p:sp>
    </p:spTree>
    <p:extLst>
      <p:ext uri="{BB962C8B-B14F-4D97-AF65-F5344CB8AC3E}">
        <p14:creationId xmlns:p14="http://schemas.microsoft.com/office/powerpoint/2010/main" val="1348436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7191133" cy="4776283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fr-FR" sz="3200" dirty="0">
                <a:solidFill>
                  <a:srgbClr val="008000"/>
                </a:solidFill>
                <a:latin typeface="Garamond"/>
                <a:cs typeface="Garamond"/>
              </a:rPr>
              <a:t>Il y a plusieurs demeures dans la maison de mon Père. Si cela n'était pas, je vous l'aurais dit. Je vais vous préparer une </a:t>
            </a:r>
            <a:r>
              <a:rPr lang="fr-FR" sz="3200" dirty="0" smtClean="0">
                <a:solidFill>
                  <a:srgbClr val="008000"/>
                </a:solidFill>
                <a:latin typeface="Garamond"/>
                <a:cs typeface="Garamond"/>
              </a:rPr>
              <a:t>place</a:t>
            </a:r>
            <a:r>
              <a:rPr lang="fr-FR" sz="3200" dirty="0">
                <a:solidFill>
                  <a:srgbClr val="008000"/>
                </a:solidFill>
                <a:latin typeface="Garamond"/>
                <a:cs typeface="Garamond"/>
              </a:rPr>
              <a:t>. Et, lorsque je m'en serai allé, et que je vous aurai préparé une place, je reviendrai, et je vous prendrai avec moi, afin que là où je suis vous y soyez aussi. </a:t>
            </a:r>
            <a:endParaRPr lang="fr-FR" sz="3200" dirty="0" smtClean="0">
              <a:solidFill>
                <a:srgbClr val="008000"/>
              </a:solidFill>
              <a:latin typeface="Garamond"/>
              <a:cs typeface="Garamond"/>
            </a:endParaRPr>
          </a:p>
          <a:p>
            <a:pPr marL="45720" indent="0" algn="r">
              <a:buNone/>
            </a:pPr>
            <a:r>
              <a:rPr lang="fr-FR" sz="3200" dirty="0" smtClean="0">
                <a:solidFill>
                  <a:srgbClr val="008000"/>
                </a:solidFill>
                <a:latin typeface="Garamond"/>
                <a:cs typeface="Garamond"/>
              </a:rPr>
              <a:t>Jean 14.2/3</a:t>
            </a:r>
          </a:p>
        </p:txBody>
      </p:sp>
    </p:spTree>
    <p:extLst>
      <p:ext uri="{BB962C8B-B14F-4D97-AF65-F5344CB8AC3E}">
        <p14:creationId xmlns:p14="http://schemas.microsoft.com/office/powerpoint/2010/main" val="3345828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2235706"/>
            <a:ext cx="9143999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fr-FR" dirty="0" smtClean="0">
                <a:latin typeface="Garamond"/>
                <a:cs typeface="Garamond"/>
              </a:rPr>
              <a:t>V. L’avènement de Jésus-Christ</a:t>
            </a:r>
            <a:endParaRPr lang="fr-FR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152163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291985"/>
            <a:ext cx="8083176" cy="1313933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/>
            </a:pPr>
            <a:r>
              <a:rPr lang="fr-FR" sz="4000" dirty="0" smtClean="0">
                <a:latin typeface="Garamond"/>
                <a:cs typeface="Garamond"/>
              </a:rPr>
              <a:t>L’apparition glorieuse de Jésus-Christ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883304"/>
            <a:ext cx="6983158" cy="4444584"/>
          </a:xfrm>
        </p:spPr>
        <p:txBody>
          <a:bodyPr>
            <a:normAutofit fontScale="70000" lnSpcReduction="20000"/>
          </a:bodyPr>
          <a:lstStyle/>
          <a:p>
            <a:pPr marL="2023110" lvl="7" indent="-514350">
              <a:buClr>
                <a:schemeClr val="tx1"/>
              </a:buClr>
              <a:buNone/>
            </a:pPr>
            <a:r>
              <a:rPr lang="fr-FR" sz="45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Actes </a:t>
            </a:r>
            <a:r>
              <a:rPr lang="fr-FR" sz="45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1.10/11</a:t>
            </a:r>
            <a:endParaRPr lang="fr-FR" sz="45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560070" indent="-514350">
              <a:buClr>
                <a:schemeClr val="accent5"/>
              </a:buClr>
              <a:buFont typeface="+mj-lt"/>
              <a:buAutoNum type="arabicPeriod"/>
            </a:pPr>
            <a:r>
              <a:rPr lang="fr-FR" sz="3600" b="1" dirty="0" smtClean="0">
                <a:solidFill>
                  <a:schemeClr val="accent6"/>
                </a:solidFill>
                <a:latin typeface="Garamond"/>
                <a:cs typeface="Garamond"/>
              </a:rPr>
              <a:t>Jésus-Christ reviendra personnellement.</a:t>
            </a:r>
          </a:p>
          <a:p>
            <a:pPr marL="45720" indent="0">
              <a:buClr>
                <a:schemeClr val="accent5"/>
              </a:buClr>
              <a:buNone/>
            </a:pPr>
            <a:r>
              <a:rPr lang="fr-FR" sz="4000" dirty="0">
                <a:latin typeface="Garamond"/>
                <a:cs typeface="Garamond"/>
              </a:rPr>
              <a:t>Il serait </a:t>
            </a:r>
            <a:r>
              <a:rPr lang="fr-FR" sz="4000" dirty="0" smtClean="0">
                <a:latin typeface="Garamond"/>
                <a:cs typeface="Garamond"/>
              </a:rPr>
              <a:t>déjà revenu </a:t>
            </a:r>
            <a:r>
              <a:rPr lang="fr-FR" sz="4000" dirty="0">
                <a:latin typeface="Garamond"/>
                <a:cs typeface="Garamond"/>
              </a:rPr>
              <a:t>en esprit à la Pentecôte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45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Esaïe 35.4; 40.10/11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45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Thessaloniciens </a:t>
            </a:r>
            <a:r>
              <a:rPr lang="fr-FR" sz="45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4.16</a:t>
            </a:r>
            <a:endParaRPr lang="fr-FR" sz="4500" b="1" dirty="0">
              <a:solidFill>
                <a:schemeClr val="accent4">
                  <a:lumMod val="50000"/>
                </a:schemeClr>
              </a:solidFill>
              <a:latin typeface="Garamond"/>
              <a:cs typeface="Garamond"/>
            </a:endParaRPr>
          </a:p>
          <a:p>
            <a:pPr marL="560070" indent="-514350">
              <a:buClr>
                <a:schemeClr val="accent5"/>
              </a:buClr>
              <a:buFont typeface="+mj-lt"/>
              <a:buAutoNum type="arabicPeriod" startAt="2"/>
            </a:pPr>
            <a:r>
              <a:rPr lang="fr-FR" sz="3600" b="1" dirty="0">
                <a:solidFill>
                  <a:schemeClr val="accent6"/>
                </a:solidFill>
                <a:latin typeface="Garamond"/>
                <a:cs typeface="Garamond"/>
              </a:rPr>
              <a:t>J</a:t>
            </a:r>
            <a:r>
              <a:rPr lang="fr-FR" sz="3600" b="1" dirty="0" smtClean="0">
                <a:solidFill>
                  <a:schemeClr val="accent6"/>
                </a:solidFill>
                <a:latin typeface="Garamond"/>
                <a:cs typeface="Garamond"/>
              </a:rPr>
              <a:t>ésus-Christ apparaîtra comme le Fils de l’homme.</a:t>
            </a:r>
          </a:p>
          <a:p>
            <a:pPr marL="45720" indent="0">
              <a:buClr>
                <a:schemeClr val="accent5"/>
              </a:buClr>
              <a:buNone/>
            </a:pPr>
            <a:r>
              <a:rPr lang="fr-FR" sz="3600" dirty="0">
                <a:latin typeface="Garamond"/>
                <a:cs typeface="Garamond"/>
              </a:rPr>
              <a:t>Sous une forme corporelle et revêtu d’humanité</a:t>
            </a:r>
          </a:p>
          <a:p>
            <a:pPr marL="2023110" lvl="7" indent="-514350">
              <a:buClr>
                <a:schemeClr val="tx1"/>
              </a:buClr>
              <a:buNone/>
            </a:pPr>
            <a:r>
              <a:rPr lang="fr-FR" sz="45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Daniel 7.13/14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eriod" startAt="2"/>
            </a:pPr>
            <a:endParaRPr lang="fr-FR" sz="2800" b="1" dirty="0">
              <a:solidFill>
                <a:schemeClr val="accent6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662107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2" y="525573"/>
            <a:ext cx="7750857" cy="5802315"/>
          </a:xfrm>
        </p:spPr>
        <p:txBody>
          <a:bodyPr>
            <a:normAutofit fontScale="92500" lnSpcReduction="10000"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3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Le Christ reviendra visiblement.</a:t>
            </a:r>
          </a:p>
          <a:p>
            <a:pPr marL="45720" indent="0">
              <a:lnSpc>
                <a:spcPct val="80000"/>
              </a:lnSpc>
              <a:buClr>
                <a:schemeClr val="accent5"/>
              </a:buClr>
              <a:buNone/>
            </a:pPr>
            <a:r>
              <a:rPr lang="fr-FR" sz="2800" dirty="0">
                <a:latin typeface="Garamond"/>
                <a:cs typeface="Garamond"/>
              </a:rPr>
              <a:t>Les croyants </a:t>
            </a:r>
            <a:r>
              <a:rPr lang="fr-FR" sz="2800" dirty="0" smtClean="0">
                <a:latin typeface="Garamond"/>
                <a:cs typeface="Garamond"/>
              </a:rPr>
              <a:t>l’acclameront.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34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 23.39</a:t>
            </a:r>
          </a:p>
          <a:p>
            <a:pPr marL="45720" indent="0">
              <a:lnSpc>
                <a:spcPct val="80000"/>
              </a:lnSpc>
              <a:buClr>
                <a:schemeClr val="accent5"/>
              </a:buClr>
              <a:buNone/>
            </a:pPr>
            <a:r>
              <a:rPr lang="fr-FR" sz="2800" dirty="0">
                <a:latin typeface="Garamond"/>
                <a:cs typeface="Garamond"/>
              </a:rPr>
              <a:t>Les juifs enfin le </a:t>
            </a:r>
            <a:r>
              <a:rPr lang="fr-FR" sz="2800" dirty="0" smtClean="0">
                <a:latin typeface="Garamond"/>
                <a:cs typeface="Garamond"/>
              </a:rPr>
              <a:t>reconnaîtront.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34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Zacharie 12.10</a:t>
            </a:r>
          </a:p>
          <a:p>
            <a:pPr marL="45720" indent="0">
              <a:lnSpc>
                <a:spcPct val="80000"/>
              </a:lnSpc>
              <a:buClr>
                <a:schemeClr val="accent5"/>
              </a:buClr>
              <a:buNone/>
            </a:pPr>
            <a:r>
              <a:rPr lang="fr-FR" sz="2800" dirty="0">
                <a:latin typeface="Garamond"/>
                <a:cs typeface="Garamond"/>
              </a:rPr>
              <a:t>Les incrédules trembleront à sa </a:t>
            </a:r>
            <a:r>
              <a:rPr lang="fr-FR" sz="2800" dirty="0" smtClean="0">
                <a:latin typeface="Garamond"/>
                <a:cs typeface="Garamond"/>
              </a:rPr>
              <a:t>vue.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34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 24.30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eriod" startAt="4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Il viendra du ciel sur les nuées et avec les nuées.</a:t>
            </a:r>
          </a:p>
          <a:p>
            <a:pPr marL="560070" indent="-514350">
              <a:lnSpc>
                <a:spcPct val="90000"/>
              </a:lnSpc>
              <a:buClr>
                <a:srgbClr val="000090"/>
              </a:buClr>
              <a:buFont typeface="+mj-lt"/>
              <a:buAutoNum type="alphaLcParenR"/>
            </a:pPr>
            <a:r>
              <a:rPr lang="fr-FR" sz="2600" b="1" dirty="0">
                <a:solidFill>
                  <a:srgbClr val="000090"/>
                </a:solidFill>
                <a:latin typeface="Garamond"/>
                <a:cs typeface="Garamond"/>
              </a:rPr>
              <a:t>Sur</a:t>
            </a:r>
          </a:p>
          <a:p>
            <a:pPr marL="2023110" lvl="7" indent="-514350">
              <a:lnSpc>
                <a:spcPct val="90000"/>
              </a:lnSpc>
              <a:buClr>
                <a:schemeClr val="tx1"/>
              </a:buClr>
              <a:buNone/>
            </a:pPr>
            <a:r>
              <a:rPr lang="fr-FR" sz="34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Daniel 7.13</a:t>
            </a:r>
          </a:p>
          <a:p>
            <a:pPr marL="560070" indent="-514350">
              <a:lnSpc>
                <a:spcPct val="90000"/>
              </a:lnSpc>
              <a:buClr>
                <a:srgbClr val="000090"/>
              </a:buClr>
              <a:buFont typeface="+mj-lt"/>
              <a:buAutoNum type="alphaLcParenR"/>
            </a:pPr>
            <a:r>
              <a:rPr lang="fr-FR" sz="2600" b="1" dirty="0">
                <a:solidFill>
                  <a:srgbClr val="000090"/>
                </a:solidFill>
                <a:latin typeface="Garamond"/>
                <a:cs typeface="Garamond"/>
              </a:rPr>
              <a:t>Avec (les nuées du jugement)</a:t>
            </a:r>
          </a:p>
          <a:p>
            <a:pPr marL="2023110" lvl="7" indent="-514350">
              <a:lnSpc>
                <a:spcPct val="90000"/>
              </a:lnSpc>
              <a:buClr>
                <a:srgbClr val="000090"/>
              </a:buClr>
              <a:buNone/>
            </a:pPr>
            <a:r>
              <a:rPr lang="fr-FR" sz="34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Apocalypse 1.7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lphaLcParenR"/>
            </a:pPr>
            <a:endParaRPr lang="fr-FR" sz="2800" b="1" dirty="0">
              <a:solidFill>
                <a:schemeClr val="accent6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807195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900" decel="100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2" y="525573"/>
            <a:ext cx="7750857" cy="5802315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5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Jésus reviendra soudainement.</a:t>
            </a:r>
          </a:p>
          <a:p>
            <a:pPr marL="2023110" lvl="7" indent="-514350">
              <a:lnSpc>
                <a:spcPct val="7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 Thessaloniciens 5.2/3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eriod" startAt="5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Christ reviendra environné de gloire.</a:t>
            </a:r>
          </a:p>
          <a:p>
            <a:pPr marL="2023110" lvl="7" indent="-514350">
              <a:lnSpc>
                <a:spcPct val="7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 </a:t>
            </a:r>
            <a:r>
              <a:rPr lang="fr-FR" sz="31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16</a:t>
            </a: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.</a:t>
            </a:r>
            <a:r>
              <a:rPr lang="fr-FR" sz="31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27</a:t>
            </a:r>
          </a:p>
          <a:p>
            <a:pPr marL="2023110" lvl="7" indent="-514350">
              <a:lnSpc>
                <a:spcPct val="70000"/>
              </a:lnSpc>
              <a:buClr>
                <a:schemeClr val="tx1"/>
              </a:buClr>
              <a:buNone/>
            </a:pPr>
            <a:r>
              <a:rPr lang="fr-FR" sz="31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Hébreux 2.9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eriod" startAt="5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Le Seigneur viendra avec tous ses anges.</a:t>
            </a:r>
          </a:p>
          <a:p>
            <a:pPr marL="2023110" lvl="7" indent="-514350">
              <a:lnSpc>
                <a:spcPct val="70000"/>
              </a:lnSpc>
              <a:buClr>
                <a:schemeClr val="tx1"/>
              </a:buClr>
              <a:buNone/>
            </a:pPr>
            <a:r>
              <a:rPr lang="fr-FR" sz="31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2 </a:t>
            </a: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Thessaloniciens 1.7/8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eriod" startAt="5"/>
            </a:pPr>
            <a:endParaRPr lang="fr-FR" sz="2800" b="1" dirty="0">
              <a:solidFill>
                <a:schemeClr val="accent6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977731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2" y="525573"/>
            <a:ext cx="7750857" cy="5802315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8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Christ viendra avec tous ses saints.</a:t>
            </a:r>
          </a:p>
          <a:p>
            <a:pPr marL="2023110" lvl="7" indent="-514350">
              <a:lnSpc>
                <a:spcPct val="70000"/>
              </a:lnSpc>
              <a:buClr>
                <a:schemeClr val="tx1"/>
              </a:buClr>
              <a:buNone/>
            </a:pPr>
            <a:r>
              <a:rPr lang="fr-FR" sz="3100" b="1" dirty="0" smtClean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Zacharie </a:t>
            </a: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14.5</a:t>
            </a:r>
          </a:p>
          <a:p>
            <a:pPr marL="2023110" lvl="7" indent="-514350">
              <a:lnSpc>
                <a:spcPct val="7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Colossiens 3.4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eriod" startAt="8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Le Seigneur posera ses pieds sur la montagne des Oliviers</a:t>
            </a:r>
          </a:p>
          <a:p>
            <a:pPr marL="2023110" lvl="7" indent="-514350">
              <a:lnSpc>
                <a:spcPct val="7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Zacharie 14.3/4</a:t>
            </a:r>
          </a:p>
          <a:p>
            <a:pPr marL="560070" indent="-514350">
              <a:buClr>
                <a:schemeClr val="accent5"/>
              </a:buClr>
              <a:buFont typeface="+mj-lt"/>
              <a:buAutoNum type="arabicPeriod" startAt="8"/>
            </a:pPr>
            <a:endParaRPr lang="fr-FR" sz="2800" b="1" dirty="0">
              <a:solidFill>
                <a:schemeClr val="accent6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229514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8706" y="664584"/>
            <a:ext cx="8083176" cy="1143000"/>
          </a:xfrm>
        </p:spPr>
        <p:txBody>
          <a:bodyPr/>
          <a:lstStyle/>
          <a:p>
            <a:pPr marL="742950" indent="-742950" algn="l">
              <a:buClrTx/>
              <a:buFont typeface="+mj-lt"/>
              <a:buAutoNum type="alphaUcPeriod" startAt="2"/>
            </a:pPr>
            <a:r>
              <a:rPr lang="fr-FR" sz="4000" dirty="0" smtClean="0">
                <a:latin typeface="Garamond"/>
                <a:cs typeface="Garamond"/>
              </a:rPr>
              <a:t>Le souverain juge</a:t>
            </a:r>
            <a:endParaRPr lang="fr-FR" sz="4000" dirty="0">
              <a:latin typeface="Garamond"/>
              <a:cs typeface="Garamond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1506360"/>
            <a:ext cx="6983158" cy="4821528"/>
          </a:xfrm>
        </p:spPr>
        <p:txBody>
          <a:bodyPr>
            <a:normAutofit lnSpcReduction="10000"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Tout jugement a été remis au Christ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En fait, Dieu seul a le droit de juger.</a:t>
            </a:r>
          </a:p>
          <a:p>
            <a:pPr marL="45720" indent="0">
              <a:lnSpc>
                <a:spcPct val="70000"/>
              </a:lnSpc>
              <a:buClr>
                <a:schemeClr val="accent5"/>
              </a:buClr>
              <a:buNone/>
            </a:pPr>
            <a:r>
              <a:rPr lang="fr-FR" sz="2400" dirty="0">
                <a:latin typeface="Garamond"/>
                <a:cs typeface="Garamond"/>
              </a:rPr>
              <a:t>Aucun homme ne peut juger son frère puisque tous sont coupables (à recadrer dans le contexte)</a:t>
            </a:r>
          </a:p>
          <a:p>
            <a:pPr marL="2023110" lvl="7" indent="-514350">
              <a:lnSpc>
                <a:spcPct val="7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Psaume 82.8; 94.1/2; 98.8/9</a:t>
            </a:r>
          </a:p>
          <a:p>
            <a:pPr marL="560070" indent="-514350">
              <a:buClr>
                <a:srgbClr val="000090"/>
              </a:buClr>
              <a:buFont typeface="+mj-lt"/>
              <a:buAutoNum type="alphaLcParenR" startAt="2"/>
            </a:pPr>
            <a:r>
              <a:rPr lang="fr-FR" sz="2800" b="1" dirty="0" smtClean="0">
                <a:solidFill>
                  <a:srgbClr val="000090"/>
                </a:solidFill>
                <a:latin typeface="Garamond"/>
                <a:cs typeface="Garamond"/>
              </a:rPr>
              <a:t>C’est par le Fils de l’homme que le jugement sera exercé.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Jean 5.22,27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Romains 2.16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2 Timothée 4.1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Apocalypse 6.16</a:t>
            </a:r>
          </a:p>
        </p:txBody>
      </p:sp>
    </p:spTree>
    <p:extLst>
      <p:ext uri="{BB962C8B-B14F-4D97-AF65-F5344CB8AC3E}">
        <p14:creationId xmlns:p14="http://schemas.microsoft.com/office/powerpoint/2010/main" val="3322851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>
          <a:xfrm>
            <a:off x="672353" y="561193"/>
            <a:ext cx="6983158" cy="5766695"/>
          </a:xfrm>
        </p:spPr>
        <p:txBody>
          <a:bodyPr>
            <a:normAutofit/>
          </a:bodyPr>
          <a:lstStyle/>
          <a:p>
            <a:pPr marL="560070" indent="-514350">
              <a:buClr>
                <a:schemeClr val="accent5"/>
              </a:buClr>
              <a:buFont typeface="+mj-lt"/>
              <a:buAutoNum type="arabicPeriod" startAt="2"/>
            </a:pPr>
            <a:r>
              <a:rPr lang="fr-FR" sz="2800" b="1" dirty="0" smtClean="0">
                <a:solidFill>
                  <a:schemeClr val="accent6"/>
                </a:solidFill>
                <a:latin typeface="Garamond"/>
                <a:cs typeface="Garamond"/>
              </a:rPr>
              <a:t>Comment le Juge nous est-il dépeint ?</a:t>
            </a:r>
          </a:p>
          <a:p>
            <a:pPr marL="45720" indent="0">
              <a:lnSpc>
                <a:spcPct val="70000"/>
              </a:lnSpc>
              <a:buClr>
                <a:schemeClr val="accent5"/>
              </a:buClr>
              <a:buNone/>
            </a:pPr>
            <a:r>
              <a:rPr lang="fr-FR" sz="2400" dirty="0">
                <a:latin typeface="Garamond"/>
                <a:cs typeface="Garamond"/>
              </a:rPr>
              <a:t>Jésus n’est plus le Sauveur mais le Juge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Psaume 2.7/12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Esaïe 61.1/2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 Matthieu 3.11/12</a:t>
            </a:r>
          </a:p>
          <a:p>
            <a:pPr marL="2023110" lvl="7" indent="-514350">
              <a:lnSpc>
                <a:spcPct val="80000"/>
              </a:lnSpc>
              <a:buClr>
                <a:schemeClr val="tx1"/>
              </a:buClr>
              <a:buNone/>
            </a:pPr>
            <a:r>
              <a:rPr lang="fr-FR" sz="3100" b="1" dirty="0">
                <a:solidFill>
                  <a:schemeClr val="accent4">
                    <a:lumMod val="50000"/>
                  </a:schemeClr>
                </a:solidFill>
                <a:latin typeface="Garamond"/>
                <a:cs typeface="Garamond"/>
              </a:rPr>
              <a:t>Matthieu 13.41/42</a:t>
            </a:r>
          </a:p>
        </p:txBody>
      </p:sp>
    </p:spTree>
    <p:extLst>
      <p:ext uri="{BB962C8B-B14F-4D97-AF65-F5344CB8AC3E}">
        <p14:creationId xmlns:p14="http://schemas.microsoft.com/office/powerpoint/2010/main" val="3376082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llage">
  <a:themeElements>
    <a:clrScheme name="Sillage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illage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illage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Sillage.thmx</Template>
  <TotalTime>9960</TotalTime>
  <Words>557</Words>
  <Application>Microsoft Macintosh PowerPoint</Application>
  <PresentationFormat>Présentation à l'écran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16" baseType="lpstr">
      <vt:lpstr>Sillage</vt:lpstr>
      <vt:lpstr>Le Retour de Jésus-Christ</vt:lpstr>
      <vt:lpstr>Présentation PowerPoint</vt:lpstr>
      <vt:lpstr>V. L’avènement de Jésus-Christ</vt:lpstr>
      <vt:lpstr>L’apparition glorieuse de Jésus-Christ</vt:lpstr>
      <vt:lpstr>Présentation PowerPoint</vt:lpstr>
      <vt:lpstr>Présentation PowerPoint</vt:lpstr>
      <vt:lpstr>Présentation PowerPoint</vt:lpstr>
      <vt:lpstr>Le souverain juge</vt:lpstr>
      <vt:lpstr>Présentation PowerPoint</vt:lpstr>
      <vt:lpstr>Présentation PowerPoint</vt:lpstr>
      <vt:lpstr>Présentation PowerPoint</vt:lpstr>
      <vt:lpstr>Présentation PowerPoint</vt:lpstr>
      <vt:lpstr>Le Roi des rois</vt:lpstr>
      <vt:lpstr>Présentation PowerPoint</vt:lpstr>
      <vt:lpstr>Présentation PowerPoint</vt:lpstr>
    </vt:vector>
  </TitlesOfParts>
  <Company>Aucune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Retour de Jésus-Christ</dc:title>
  <dc:creator>André FILLION</dc:creator>
  <cp:lastModifiedBy>André FILLION</cp:lastModifiedBy>
  <cp:revision>99</cp:revision>
  <dcterms:created xsi:type="dcterms:W3CDTF">2014-11-03T10:42:23Z</dcterms:created>
  <dcterms:modified xsi:type="dcterms:W3CDTF">2016-02-04T14:03:31Z</dcterms:modified>
</cp:coreProperties>
</file>