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</p:sldMasterIdLst>
  <p:notesMasterIdLst>
    <p:notesMasterId r:id="rId22"/>
  </p:notesMasterIdLst>
  <p:sldIdLst>
    <p:sldId id="256" r:id="rId2"/>
    <p:sldId id="303" r:id="rId3"/>
    <p:sldId id="287" r:id="rId4"/>
    <p:sldId id="288" r:id="rId5"/>
    <p:sldId id="289" r:id="rId6"/>
    <p:sldId id="304" r:id="rId7"/>
    <p:sldId id="290" r:id="rId8"/>
    <p:sldId id="291" r:id="rId9"/>
    <p:sldId id="292" r:id="rId10"/>
    <p:sldId id="305" r:id="rId11"/>
    <p:sldId id="306" r:id="rId12"/>
    <p:sldId id="293" r:id="rId13"/>
    <p:sldId id="307" r:id="rId14"/>
    <p:sldId id="294" r:id="rId15"/>
    <p:sldId id="295" r:id="rId16"/>
    <p:sldId id="308" r:id="rId17"/>
    <p:sldId id="296" r:id="rId18"/>
    <p:sldId id="309" r:id="rId19"/>
    <p:sldId id="297" r:id="rId20"/>
    <p:sldId id="310" r:id="rId2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6" autoAdjust="0"/>
    <p:restoredTop sz="94776" autoAdjust="0"/>
  </p:normalViewPr>
  <p:slideViewPr>
    <p:cSldViewPr snapToGrid="0" snapToObjects="1">
      <p:cViewPr varScale="1">
        <p:scale>
          <a:sx n="89" d="100"/>
          <a:sy n="89" d="100"/>
        </p:scale>
        <p:origin x="-16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6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3" d="100"/>
          <a:sy n="73" d="100"/>
        </p:scale>
        <p:origin x="-3480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B8EE6-6A39-3643-B50E-792A64263F56}" type="datetimeFigureOut">
              <a:rPr lang="fr-FR" smtClean="0"/>
              <a:t>09/01/16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5F11D-E373-7245-BC13-DF8B978ED3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7506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09/01/16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09/01/16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09/01/16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09/01/16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09/01/16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09/01/16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09/01/16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09/01/16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09/01/16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09/01/16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09/01/16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2B9B55F-7D97-2846-8856-166160757C5D}" type="datetimeFigureOut">
              <a:rPr lang="fr-FR" smtClean="0"/>
              <a:t>09/01/16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latin typeface="Garamond"/>
                <a:cs typeface="Garamond"/>
              </a:rPr>
              <a:t>D’après René Pache (Éditions Emmaüs)</a:t>
            </a:r>
            <a:endParaRPr lang="fr-FR" dirty="0">
              <a:latin typeface="Garamond"/>
              <a:cs typeface="Garamond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51253" y="2235706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fr-FR" dirty="0" smtClean="0">
                <a:latin typeface="Garamond"/>
                <a:cs typeface="Garamond"/>
              </a:rPr>
              <a:t>Le Retour de Jésus-Christ</a:t>
            </a:r>
            <a:endParaRPr lang="fr-FR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323073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2" y="370992"/>
            <a:ext cx="7739529" cy="5956896"/>
          </a:xfrm>
        </p:spPr>
        <p:txBody>
          <a:bodyPr>
            <a:normAutofit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 startAt="4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Pendant cette période, les juifs persisteront à repousser Jésus-Christ.</a:t>
            </a:r>
          </a:p>
          <a:p>
            <a:pPr marL="2023110" lvl="7" indent="-514350">
              <a:lnSpc>
                <a:spcPct val="80000"/>
              </a:lnSpc>
              <a:buClr>
                <a:schemeClr val="tx1"/>
              </a:buClr>
              <a:buNone/>
            </a:pPr>
            <a:r>
              <a:rPr lang="fr-FR" sz="28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Luc 19.14</a:t>
            </a:r>
          </a:p>
          <a:p>
            <a:pPr marL="560070" indent="-514350">
              <a:buClr>
                <a:schemeClr val="accent5"/>
              </a:buClr>
              <a:buFont typeface="+mj-lt"/>
              <a:buAutoNum type="arabicPeriod" startAt="4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Pourtant, ils sont privés de tout ce qui constituait la religion de l’ancienne alliance.</a:t>
            </a:r>
          </a:p>
          <a:p>
            <a:pPr marL="2023110" lvl="7" indent="-514350">
              <a:lnSpc>
                <a:spcPct val="80000"/>
              </a:lnSpc>
              <a:buClr>
                <a:schemeClr val="tx1"/>
              </a:buClr>
              <a:buNone/>
            </a:pPr>
            <a:r>
              <a:rPr lang="fr-FR" sz="28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Osée 3.4</a:t>
            </a:r>
          </a:p>
          <a:p>
            <a:pPr marL="2023110" lvl="7" indent="-514350">
              <a:lnSpc>
                <a:spcPct val="80000"/>
              </a:lnSpc>
              <a:buClr>
                <a:schemeClr val="tx1"/>
              </a:buClr>
              <a:buNone/>
            </a:pPr>
            <a:r>
              <a:rPr lang="fr-FR" sz="28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2 Corinthiens 3.14/16</a:t>
            </a:r>
          </a:p>
          <a:p>
            <a:pPr marL="560070" indent="-514350">
              <a:buClr>
                <a:schemeClr val="accent5"/>
              </a:buClr>
              <a:buFont typeface="+mj-lt"/>
              <a:buAutoNum type="arabicPeriod" startAt="4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Malgré tout, les juifs dispersés restent eux-mêmes et n’oublient pas leur Dieu ni leur origine.</a:t>
            </a:r>
          </a:p>
          <a:p>
            <a:pPr marL="2023110" lvl="7" indent="-514350">
              <a:lnSpc>
                <a:spcPct val="80000"/>
              </a:lnSpc>
              <a:buClr>
                <a:schemeClr val="tx1"/>
              </a:buClr>
              <a:buNone/>
            </a:pPr>
            <a:r>
              <a:rPr lang="fr-FR" sz="28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Ézéchiel 6.9</a:t>
            </a:r>
          </a:p>
          <a:p>
            <a:pPr marL="2023110" lvl="7" indent="-514350">
              <a:lnSpc>
                <a:spcPct val="80000"/>
              </a:lnSpc>
              <a:buClr>
                <a:schemeClr val="tx1"/>
              </a:buClr>
              <a:buNone/>
            </a:pPr>
            <a:r>
              <a:rPr lang="fr-FR" sz="28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Zacharie </a:t>
            </a:r>
            <a:r>
              <a:rPr lang="fr-FR" sz="28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10.9</a:t>
            </a:r>
            <a:endParaRPr lang="fr-FR" sz="28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267228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2" y="370992"/>
            <a:ext cx="7739529" cy="5956896"/>
          </a:xfrm>
        </p:spPr>
        <p:txBody>
          <a:bodyPr>
            <a:normAutofit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 startAt="7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Dieu, qui a dispersé Israël, ne manque pas, cependant,  de veiller encore sur lui.</a:t>
            </a:r>
          </a:p>
          <a:p>
            <a:pPr marL="2023110" lvl="7" indent="-514350">
              <a:lnSpc>
                <a:spcPct val="80000"/>
              </a:lnSpc>
              <a:buClr>
                <a:schemeClr val="tx1"/>
              </a:buClr>
              <a:buNone/>
            </a:pPr>
            <a:r>
              <a:rPr lang="fr-FR" sz="28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Lévitique 26.44/</a:t>
            </a:r>
            <a:r>
              <a:rPr lang="fr-FR" sz="28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45</a:t>
            </a:r>
          </a:p>
          <a:p>
            <a:pPr marL="2023110" lvl="7" indent="-514350">
              <a:lnSpc>
                <a:spcPct val="80000"/>
              </a:lnSpc>
              <a:buClr>
                <a:schemeClr val="tx1"/>
              </a:buClr>
              <a:buNone/>
            </a:pPr>
            <a:r>
              <a:rPr lang="fr-FR" sz="28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Jérémie 30.11</a:t>
            </a:r>
            <a:endParaRPr lang="fr-FR" sz="28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pPr marL="560070" indent="-514350">
              <a:buClr>
                <a:schemeClr val="accent5"/>
              </a:buClr>
              <a:buFont typeface="+mj-lt"/>
              <a:buAutoNum type="arabicPeriod" startAt="7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Pendant l’absence des juifs, la Palestine sera déserte.</a:t>
            </a:r>
          </a:p>
          <a:p>
            <a:pPr marL="2023110" lvl="7" indent="-514350">
              <a:lnSpc>
                <a:spcPct val="80000"/>
              </a:lnSpc>
              <a:buClr>
                <a:schemeClr val="tx1"/>
              </a:buClr>
              <a:buNone/>
            </a:pPr>
            <a:r>
              <a:rPr lang="fr-FR" sz="28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Esaïe 6.11/12</a:t>
            </a:r>
          </a:p>
          <a:p>
            <a:pPr marL="560070" indent="-514350">
              <a:buClr>
                <a:schemeClr val="accent5"/>
              </a:buClr>
              <a:buFont typeface="+mj-lt"/>
              <a:buAutoNum type="arabicPeriod" startAt="7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À la fin de leur dispersion, les juifs seront jugés par le Seigneur « dans le désert des peuples ».</a:t>
            </a:r>
          </a:p>
          <a:p>
            <a:pPr marL="2023110" lvl="7" indent="-514350">
              <a:lnSpc>
                <a:spcPct val="80000"/>
              </a:lnSpc>
              <a:buClr>
                <a:schemeClr val="tx1"/>
              </a:buClr>
              <a:buNone/>
            </a:pPr>
            <a:r>
              <a:rPr lang="fr-FR" sz="28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http://</a:t>
            </a:r>
            <a:r>
              <a:rPr lang="fr-FR" sz="2800" b="1" dirty="0" err="1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epeconde.e-monsite.com</a:t>
            </a:r>
            <a:r>
              <a:rPr lang="fr-FR" sz="28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/pages/a-bible-ouverte/le-retour-de-</a:t>
            </a:r>
            <a:r>
              <a:rPr lang="fr-FR" sz="2800" b="1" dirty="0" err="1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jesus</a:t>
            </a:r>
            <a:r>
              <a:rPr lang="fr-FR" sz="28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-</a:t>
            </a:r>
            <a:r>
              <a:rPr lang="fr-FR" sz="2800" b="1" dirty="0" err="1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christ.html</a:t>
            </a:r>
            <a:endParaRPr lang="fr-FR" sz="28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168501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706" y="250783"/>
            <a:ext cx="8083176" cy="1143000"/>
          </a:xfrm>
        </p:spPr>
        <p:txBody>
          <a:bodyPr/>
          <a:lstStyle/>
          <a:p>
            <a:pPr marL="742950" indent="-742950" algn="l">
              <a:buClrTx/>
              <a:buFont typeface="+mj-lt"/>
              <a:buAutoNum type="alphaUcPeriod" startAt="5"/>
            </a:pPr>
            <a:r>
              <a:rPr lang="fr-FR" sz="4000" dirty="0" smtClean="0">
                <a:latin typeface="Garamond"/>
                <a:cs typeface="Garamond"/>
              </a:rPr>
              <a:t>Le retour d’Israël en Palestine</a:t>
            </a:r>
            <a:endParaRPr lang="fr-FR" sz="4000" dirty="0"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2" y="1269934"/>
            <a:ext cx="7847301" cy="5057953"/>
          </a:xfrm>
        </p:spPr>
        <p:txBody>
          <a:bodyPr>
            <a:normAutofit fontScale="92500" lnSpcReduction="20000"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La résurrection d’Israël.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40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Ezéchiel </a:t>
            </a:r>
            <a:r>
              <a:rPr lang="fr-FR" sz="40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37.1/14</a:t>
            </a:r>
          </a:p>
          <a:p>
            <a:pPr marL="560070" indent="-514350">
              <a:buClr>
                <a:schemeClr val="accent5"/>
              </a:buClr>
              <a:buFont typeface="+mj-lt"/>
              <a:buAutoNum type="arabicPeriod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Le reste fidèle d’Israël.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40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Romains 11.2/5</a:t>
            </a:r>
          </a:p>
          <a:p>
            <a:pPr marL="560070" indent="-514350">
              <a:buClr>
                <a:schemeClr val="accent5"/>
              </a:buClr>
              <a:buFont typeface="+mj-lt"/>
              <a:buAutoNum type="arabicPeriod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Qui amènera Israël dans son pays ?</a:t>
            </a:r>
          </a:p>
          <a:p>
            <a:pPr marL="560070" indent="-514350">
              <a:buClrTx/>
              <a:buFont typeface="+mj-lt"/>
              <a:buAutoNum type="alphaLcParenR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Ce sera premièrement Dieu lui-même.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40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Lévitique 26.42/45</a:t>
            </a:r>
          </a:p>
          <a:p>
            <a:pPr marL="560070" indent="-514350">
              <a:buClrTx/>
              <a:buFont typeface="+mj-lt"/>
              <a:buAutoNum type="alphaLcParenR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Dieu se servira des nations elles-mêmes pour ramener son peuple.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40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Esaïe 60.4/10</a:t>
            </a:r>
          </a:p>
          <a:p>
            <a:pPr marL="560070" indent="-514350">
              <a:buClr>
                <a:schemeClr val="accent5"/>
              </a:buClr>
              <a:buFont typeface="+mj-lt"/>
              <a:buAutoNum type="arabicPlain" startAt="5"/>
            </a:pPr>
            <a:endParaRPr lang="fr-FR" sz="2800" b="1" dirty="0">
              <a:solidFill>
                <a:schemeClr val="accent6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071312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2" y="1269934"/>
            <a:ext cx="7847301" cy="5057953"/>
          </a:xfrm>
        </p:spPr>
        <p:txBody>
          <a:bodyPr>
            <a:normAutofit/>
          </a:bodyPr>
          <a:lstStyle/>
          <a:p>
            <a:pPr marL="560070" indent="-514350">
              <a:buClr>
                <a:schemeClr val="accent5"/>
              </a:buClr>
              <a:buFont typeface="Wingdings" charset="2"/>
              <a:buAutoNum type="arabicPlain" startAt="4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Le peuple rentrera-t-il tout entier en Palestine ?</a:t>
            </a:r>
          </a:p>
          <a:p>
            <a:pPr>
              <a:buClr>
                <a:schemeClr val="accent1"/>
              </a:buClr>
              <a:buFont typeface="Wingdings" charset="2"/>
              <a:buChar char="§"/>
            </a:pPr>
            <a:r>
              <a:rPr lang="fr-FR" sz="2800" dirty="0">
                <a:latin typeface="Garamond"/>
                <a:cs typeface="Garamond"/>
              </a:rPr>
              <a:t>Aucun israélite n’y manquera.</a:t>
            </a:r>
          </a:p>
          <a:p>
            <a:pPr marL="2023110" lvl="7" indent="-514350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sz="37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Esaïe 27.12/13</a:t>
            </a:r>
          </a:p>
          <a:p>
            <a:pPr marL="560070" indent="-514350">
              <a:buClr>
                <a:schemeClr val="accent5"/>
              </a:buClr>
              <a:buFont typeface="Wingdings" charset="2"/>
              <a:buAutoNum type="arabicPlain" startAt="5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De quels </a:t>
            </a:r>
            <a:r>
              <a:rPr lang="fr-FR" sz="2800" b="1" dirty="0">
                <a:solidFill>
                  <a:schemeClr val="accent6"/>
                </a:solidFill>
                <a:latin typeface="Garamond"/>
                <a:cs typeface="Garamond"/>
              </a:rPr>
              <a:t>p</a:t>
            </a: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ays les juifs rentreront-ils ?</a:t>
            </a:r>
          </a:p>
          <a:p>
            <a:pPr marL="560070" indent="-514350">
              <a:buClr>
                <a:schemeClr val="accent5"/>
              </a:buClr>
              <a:buFont typeface="Wingdings" charset="2"/>
              <a:buAutoNum type="arabicPlain" startAt="5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Où Israël rentrera-t-il ?</a:t>
            </a:r>
          </a:p>
          <a:p>
            <a:pPr marL="560070" indent="-514350">
              <a:buClr>
                <a:schemeClr val="accent5"/>
              </a:buClr>
              <a:buFont typeface="Wingdings" charset="2"/>
              <a:buAutoNum type="arabicPlain" startAt="5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Pour combien de temps Israël rentrera-t-il dans son pays ?</a:t>
            </a:r>
          </a:p>
          <a:p>
            <a:pPr marL="45720" indent="0">
              <a:buClr>
                <a:schemeClr val="accent1"/>
              </a:buClr>
              <a:buNone/>
            </a:pPr>
            <a:r>
              <a:rPr lang="fr-FR" sz="2800" dirty="0">
                <a:latin typeface="Garamond"/>
                <a:cs typeface="Garamond"/>
              </a:rPr>
              <a:t>(Pache p 261/266)</a:t>
            </a:r>
          </a:p>
          <a:p>
            <a:pPr marL="560070" indent="-514350">
              <a:buClr>
                <a:schemeClr val="accent5"/>
              </a:buClr>
              <a:buFont typeface="+mj-lt"/>
              <a:buAutoNum type="arabicPlain" startAt="5"/>
            </a:pPr>
            <a:endParaRPr lang="fr-FR" sz="2800" b="1" dirty="0">
              <a:solidFill>
                <a:schemeClr val="accent6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900793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570758"/>
            <a:ext cx="6983158" cy="5757130"/>
          </a:xfrm>
        </p:spPr>
        <p:txBody>
          <a:bodyPr>
            <a:normAutofit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 startAt="8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Qu’adviendra-t-il à la Palestine elle-même lorsque les juifs y rentreront ?</a:t>
            </a:r>
          </a:p>
          <a:p>
            <a:pPr marL="45720" indent="0">
              <a:buClr>
                <a:schemeClr val="accent5"/>
              </a:buClr>
              <a:buNone/>
            </a:pPr>
            <a:r>
              <a:rPr lang="fr-FR" sz="2800" dirty="0">
                <a:latin typeface="Garamond"/>
                <a:cs typeface="Garamond"/>
              </a:rPr>
              <a:t>(Pache p </a:t>
            </a:r>
            <a:r>
              <a:rPr lang="fr-FR" sz="2800" dirty="0" smtClean="0">
                <a:latin typeface="Garamond"/>
                <a:cs typeface="Garamond"/>
              </a:rPr>
              <a:t>277/280)</a:t>
            </a:r>
            <a:endParaRPr lang="fr-FR" sz="2800" b="1" dirty="0" smtClean="0">
              <a:solidFill>
                <a:schemeClr val="accent6"/>
              </a:solidFill>
              <a:latin typeface="Garamond"/>
              <a:cs typeface="Garamond"/>
            </a:endParaRPr>
          </a:p>
          <a:p>
            <a:pPr marL="560070" indent="-514350">
              <a:buClr>
                <a:schemeClr val="accent5"/>
              </a:buClr>
              <a:buFont typeface="Wingdings" charset="2"/>
              <a:buAutoNum type="arabicPlain" startAt="9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Conclusion</a:t>
            </a:r>
          </a:p>
          <a:p>
            <a:pPr marL="2023110" lvl="7" indent="-514350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sz="37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Matthieu 24.32/33</a:t>
            </a:r>
          </a:p>
        </p:txBody>
      </p:sp>
    </p:spTree>
    <p:extLst>
      <p:ext uri="{BB962C8B-B14F-4D97-AF65-F5344CB8AC3E}">
        <p14:creationId xmlns:p14="http://schemas.microsoft.com/office/powerpoint/2010/main" val="2525418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706" y="271109"/>
            <a:ext cx="8083176" cy="941749"/>
          </a:xfrm>
        </p:spPr>
        <p:txBody>
          <a:bodyPr/>
          <a:lstStyle/>
          <a:p>
            <a:pPr marL="742950" indent="-742950" algn="l">
              <a:buClrTx/>
              <a:buFont typeface="+mj-lt"/>
              <a:buAutoNum type="alphaUcPeriod" startAt="6"/>
            </a:pPr>
            <a:r>
              <a:rPr lang="fr-FR" sz="4000" dirty="0" smtClean="0">
                <a:latin typeface="Garamond"/>
                <a:cs typeface="Garamond"/>
              </a:rPr>
              <a:t>Le temps d’Angoisse de Jacob</a:t>
            </a:r>
            <a:endParaRPr lang="fr-FR" sz="4000" dirty="0"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2" y="1212858"/>
            <a:ext cx="7861571" cy="5115030"/>
          </a:xfrm>
        </p:spPr>
        <p:txBody>
          <a:bodyPr>
            <a:normAutofit lnSpcReduction="10000"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Dans quelles dispositions intérieures Israël retournera-t-il en Palestine ?</a:t>
            </a:r>
          </a:p>
          <a:p>
            <a:pPr>
              <a:buClr>
                <a:schemeClr val="accent1"/>
              </a:buClr>
              <a:buFont typeface="Wingdings" charset="2"/>
              <a:buChar char="§"/>
            </a:pPr>
            <a:r>
              <a:rPr lang="fr-FR" sz="2800" dirty="0">
                <a:latin typeface="Garamond"/>
                <a:cs typeface="Garamond"/>
              </a:rPr>
              <a:t>Israël ne sera pas revenu à Dieu ni à Jésus</a:t>
            </a:r>
          </a:p>
          <a:p>
            <a:pPr marL="2023110" lvl="7" indent="-514350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sz="37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Amos 3.2</a:t>
            </a:r>
          </a:p>
          <a:p>
            <a:pPr marL="560070" indent="-514350">
              <a:buClr>
                <a:schemeClr val="accent5"/>
              </a:buClr>
              <a:buFont typeface="+mj-lt"/>
              <a:buAutoNum type="arabicPeriod" startAt="2"/>
            </a:pPr>
            <a:r>
              <a:rPr lang="fr-FR" sz="2800" b="1" dirty="0">
                <a:solidFill>
                  <a:schemeClr val="accent6"/>
                </a:solidFill>
                <a:latin typeface="Garamond"/>
                <a:cs typeface="Garamond"/>
              </a:rPr>
              <a:t>Israël sera livré entre les mains de l’</a:t>
            </a:r>
            <a:r>
              <a:rPr lang="fr-FR" sz="2800" b="1" dirty="0" err="1">
                <a:solidFill>
                  <a:schemeClr val="accent6"/>
                </a:solidFill>
                <a:latin typeface="Garamond"/>
                <a:cs typeface="Garamond"/>
              </a:rPr>
              <a:t>Antichrist</a:t>
            </a: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.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7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Osée 8.8/10</a:t>
            </a:r>
          </a:p>
          <a:p>
            <a:pPr marL="560070" indent="-514350">
              <a:buClr>
                <a:schemeClr val="accent5"/>
              </a:buClr>
              <a:buFont typeface="+mj-lt"/>
              <a:buAutoNum type="arabicPeriod" startAt="2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La tribulation d’Israël.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7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Zacharie 13.8/</a:t>
            </a:r>
            <a:r>
              <a:rPr lang="fr-FR" sz="37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14.2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7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Malachie 3.1/5</a:t>
            </a:r>
            <a:endParaRPr lang="fr-FR" sz="37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pPr marL="560070" indent="-514350">
              <a:buClr>
                <a:schemeClr val="accent5"/>
              </a:buClr>
              <a:buFont typeface="+mj-lt"/>
              <a:buAutoNum type="arabicPlain" startAt="5"/>
            </a:pPr>
            <a:endParaRPr lang="fr-FR" sz="2800" b="1" dirty="0">
              <a:solidFill>
                <a:schemeClr val="accent6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781341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2" y="1212858"/>
            <a:ext cx="7861571" cy="5115030"/>
          </a:xfrm>
        </p:spPr>
        <p:txBody>
          <a:bodyPr>
            <a:normAutofit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 startAt="4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La délivrance que Dieu accordera à ses élus.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7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Esaïe 26.20/21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7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Daniel 12.1</a:t>
            </a:r>
          </a:p>
          <a:p>
            <a:pPr marL="560070" indent="-514350">
              <a:buClr>
                <a:schemeClr val="accent5"/>
              </a:buClr>
              <a:buFont typeface="+mj-lt"/>
              <a:buAutoNum type="arabicPeriod" startAt="5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Les nations jugées d’après leur attitude à l’égard d’Israël.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7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Esaïe 10.5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7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Sophonie 2.9/11</a:t>
            </a:r>
          </a:p>
        </p:txBody>
      </p:sp>
    </p:spTree>
    <p:extLst>
      <p:ext uri="{BB962C8B-B14F-4D97-AF65-F5344CB8AC3E}">
        <p14:creationId xmlns:p14="http://schemas.microsoft.com/office/powerpoint/2010/main" val="1390475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706" y="214034"/>
            <a:ext cx="8083176" cy="998824"/>
          </a:xfrm>
        </p:spPr>
        <p:txBody>
          <a:bodyPr/>
          <a:lstStyle/>
          <a:p>
            <a:pPr marL="742950" indent="-742950" algn="l">
              <a:buClrTx/>
              <a:buFont typeface="+mj-lt"/>
              <a:buAutoNum type="alphaUcPeriod" startAt="7"/>
            </a:pPr>
            <a:r>
              <a:rPr lang="fr-FR" sz="4000" dirty="0" smtClean="0">
                <a:latin typeface="Garamond"/>
                <a:cs typeface="Garamond"/>
              </a:rPr>
              <a:t>La conversion d’Israël</a:t>
            </a:r>
            <a:endParaRPr lang="fr-FR" sz="4000" dirty="0"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2" y="1212858"/>
            <a:ext cx="8075633" cy="5115029"/>
          </a:xfrm>
        </p:spPr>
        <p:txBody>
          <a:bodyPr>
            <a:normAutofit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Le grand but de Dieu</a:t>
            </a: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.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7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Romains 11.25/27</a:t>
            </a:r>
          </a:p>
          <a:p>
            <a:pPr marL="560070" indent="-514350">
              <a:buClr>
                <a:schemeClr val="accent5"/>
              </a:buClr>
              <a:buFont typeface="+mj-lt"/>
              <a:buAutoNum type="arabicPeriod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L’effusion de l’Esprit sur Israël</a:t>
            </a: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.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7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Esaïe 32.13/</a:t>
            </a:r>
            <a:r>
              <a:rPr lang="fr-FR" sz="37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15; 34.16</a:t>
            </a:r>
            <a:endParaRPr lang="fr-FR" sz="37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pPr marL="560070" indent="-514350">
              <a:buClr>
                <a:schemeClr val="accent5"/>
              </a:buClr>
              <a:buFont typeface="+mj-lt"/>
              <a:buAutoNum type="arabicPeriod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Israël acclame Jésus-Christ comme son sauveur</a:t>
            </a: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.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7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Zacharie 12.10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7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Matthieu 23.39</a:t>
            </a:r>
          </a:p>
        </p:txBody>
      </p:sp>
    </p:spTree>
    <p:extLst>
      <p:ext uri="{BB962C8B-B14F-4D97-AF65-F5344CB8AC3E}">
        <p14:creationId xmlns:p14="http://schemas.microsoft.com/office/powerpoint/2010/main" val="3845482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706" y="214034"/>
            <a:ext cx="8083176" cy="998824"/>
          </a:xfrm>
        </p:spPr>
        <p:txBody>
          <a:bodyPr/>
          <a:lstStyle/>
          <a:p>
            <a:pPr marL="742950" indent="-742950" algn="l">
              <a:buClrTx/>
              <a:buFont typeface="+mj-lt"/>
              <a:buAutoNum type="alphaUcPeriod" startAt="7"/>
            </a:pPr>
            <a:r>
              <a:rPr lang="fr-FR" sz="4000" dirty="0" smtClean="0">
                <a:latin typeface="Garamond"/>
                <a:cs typeface="Garamond"/>
              </a:rPr>
              <a:t>La conversion d’Israël</a:t>
            </a:r>
            <a:endParaRPr lang="fr-FR" sz="4000" dirty="0"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2" y="1212858"/>
            <a:ext cx="8075633" cy="5115029"/>
          </a:xfrm>
        </p:spPr>
        <p:txBody>
          <a:bodyPr>
            <a:normAutofit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 startAt="4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La </a:t>
            </a: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repentance d’Israël</a:t>
            </a: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.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7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Jérémie 29.13/</a:t>
            </a:r>
            <a:r>
              <a:rPr lang="fr-FR" sz="37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14; 31.22</a:t>
            </a:r>
            <a:r>
              <a:rPr lang="fr-FR" sz="37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; </a:t>
            </a:r>
            <a:r>
              <a:rPr lang="fr-FR" sz="37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50.4 </a:t>
            </a:r>
            <a:endParaRPr lang="fr-FR" sz="37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pPr marL="560070" indent="-514350">
              <a:buClr>
                <a:schemeClr val="accent5"/>
              </a:buClr>
              <a:buFont typeface="+mj-lt"/>
              <a:buAutoNum type="arabicPeriod" startAt="4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Dieu donne aux juifs un cœur nouveau</a:t>
            </a: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.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7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2 Corinthiens 3.14/16</a:t>
            </a:r>
          </a:p>
          <a:p>
            <a:pPr marL="560070" indent="-514350">
              <a:buClr>
                <a:schemeClr val="accent5"/>
              </a:buClr>
              <a:buFont typeface="+mj-lt"/>
              <a:buAutoNum type="arabicPlain" startAt="5"/>
            </a:pPr>
            <a:endParaRPr lang="fr-FR" sz="2800" b="1" dirty="0">
              <a:solidFill>
                <a:schemeClr val="accent6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986806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299647"/>
            <a:ext cx="8161258" cy="6028241"/>
          </a:xfrm>
        </p:spPr>
        <p:txBody>
          <a:bodyPr>
            <a:normAutofit fontScale="85000" lnSpcReduction="20000"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 startAt="6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Le bonheur sans égal </a:t>
            </a: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d’Israël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7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Psaume 126.1/2</a:t>
            </a:r>
          </a:p>
          <a:p>
            <a:pPr marL="560070" indent="-514350">
              <a:buClrTx/>
              <a:buFont typeface="+mj-lt"/>
              <a:buAutoNum type="alphaLcParenR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Israël éclatera en chants de </a:t>
            </a: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triomphe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7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Jérémie 30.19</a:t>
            </a:r>
          </a:p>
          <a:p>
            <a:pPr marL="560070" indent="-514350">
              <a:buClrTx/>
              <a:buFont typeface="+mj-lt"/>
              <a:buAutoNum type="alphaLcParenR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Il jouira enfin de la liberté</a:t>
            </a: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.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7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Jérémie 30.8</a:t>
            </a:r>
          </a:p>
          <a:p>
            <a:pPr marL="560070" indent="-514350">
              <a:buClrTx/>
              <a:buFont typeface="+mj-lt"/>
              <a:buAutoNum type="alphaLcParenR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Il vivra dans la paix et la sécurité</a:t>
            </a: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.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7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Jérémie 30.10</a:t>
            </a:r>
          </a:p>
          <a:p>
            <a:pPr marL="560070" indent="-514350">
              <a:buClrTx/>
              <a:buFont typeface="+mj-lt"/>
              <a:buAutoNum type="alphaLcParenR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Israël sera consolé</a:t>
            </a: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.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6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Esaïe 29.22; 61.7; 65.16; </a:t>
            </a:r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66.10</a:t>
            </a:r>
            <a:r>
              <a:rPr lang="fr-FR" sz="36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/14</a:t>
            </a:r>
          </a:p>
          <a:p>
            <a:pPr marL="560070" indent="-514350">
              <a:buClrTx/>
              <a:buFont typeface="+mj-lt"/>
              <a:buAutoNum type="alphaLcParenR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Israël goûtera par dessus tout le bonheur ineffable de la présence et de l’amour du Seigneur</a:t>
            </a: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.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6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Sophonie 3.14/</a:t>
            </a:r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17</a:t>
            </a:r>
          </a:p>
          <a:p>
            <a:pPr marL="2023110" lvl="7" indent="-514350">
              <a:buClr>
                <a:schemeClr val="tx1"/>
              </a:buClr>
              <a:buNone/>
            </a:pPr>
            <a:endParaRPr lang="fr-FR" sz="36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458962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7191133" cy="4776283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fr-FR" sz="3200" dirty="0">
                <a:solidFill>
                  <a:srgbClr val="008000"/>
                </a:solidFill>
                <a:latin typeface="Garamond"/>
                <a:cs typeface="Garamond"/>
              </a:rPr>
              <a:t>Il y a plusieurs demeures dans la maison de mon Père. Si cela n'était pas, je vous l'aurais dit. Je vais vous préparer une </a:t>
            </a:r>
            <a:r>
              <a:rPr lang="fr-FR" sz="3200" dirty="0" smtClean="0">
                <a:solidFill>
                  <a:srgbClr val="008000"/>
                </a:solidFill>
                <a:latin typeface="Garamond"/>
                <a:cs typeface="Garamond"/>
              </a:rPr>
              <a:t>place</a:t>
            </a:r>
            <a:r>
              <a:rPr lang="fr-FR" sz="3200" dirty="0">
                <a:solidFill>
                  <a:srgbClr val="008000"/>
                </a:solidFill>
                <a:latin typeface="Garamond"/>
                <a:cs typeface="Garamond"/>
              </a:rPr>
              <a:t>. Et, lorsque je m'en serai allé, et que je vous aurai préparé une place, je reviendrai, et je vous prendrai avec moi, afin que là où je suis vous y soyez aussi. </a:t>
            </a:r>
            <a:endParaRPr lang="fr-FR" sz="3200" dirty="0" smtClean="0">
              <a:solidFill>
                <a:srgbClr val="008000"/>
              </a:solidFill>
              <a:latin typeface="Garamond"/>
              <a:cs typeface="Garamond"/>
            </a:endParaRPr>
          </a:p>
          <a:p>
            <a:pPr marL="45720" indent="0" algn="r">
              <a:buNone/>
            </a:pPr>
            <a:r>
              <a:rPr lang="fr-FR" sz="3200" dirty="0" smtClean="0">
                <a:solidFill>
                  <a:srgbClr val="008000"/>
                </a:solidFill>
                <a:latin typeface="Garamond"/>
                <a:cs typeface="Garamond"/>
              </a:rPr>
              <a:t>Jean 14.2/3</a:t>
            </a:r>
          </a:p>
        </p:txBody>
      </p:sp>
    </p:spTree>
    <p:extLst>
      <p:ext uri="{BB962C8B-B14F-4D97-AF65-F5344CB8AC3E}">
        <p14:creationId xmlns:p14="http://schemas.microsoft.com/office/powerpoint/2010/main" val="3345828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1897766"/>
            <a:ext cx="6983158" cy="4430121"/>
          </a:xfrm>
        </p:spPr>
        <p:txBody>
          <a:bodyPr>
            <a:normAutofit/>
          </a:bodyPr>
          <a:lstStyle/>
          <a:p>
            <a:pPr marL="560070" indent="-514350">
              <a:buClr>
                <a:schemeClr val="accent5"/>
              </a:buClr>
              <a:buFont typeface="Wingdings" charset="2"/>
              <a:buAutoNum type="arabicPlain" startAt="7"/>
            </a:pPr>
            <a:r>
              <a:rPr lang="fr-FR" sz="4000" b="1" dirty="0">
                <a:solidFill>
                  <a:schemeClr val="accent6"/>
                </a:solidFill>
                <a:latin typeface="Garamond"/>
                <a:cs typeface="Garamond"/>
              </a:rPr>
              <a:t>Conclusion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600" b="1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Romains </a:t>
            </a:r>
            <a:r>
              <a:rPr lang="fr-FR" sz="3600" b="1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11.33/</a:t>
            </a:r>
            <a:r>
              <a:rPr lang="fr-FR" sz="36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36</a:t>
            </a:r>
          </a:p>
          <a:p>
            <a:pPr marL="45720" indent="0">
              <a:buClr>
                <a:schemeClr val="accent5"/>
              </a:buClr>
              <a:buNone/>
            </a:pPr>
            <a:endParaRPr lang="fr-FR" sz="4000" b="1" dirty="0">
              <a:solidFill>
                <a:schemeClr val="accent6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101293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235706"/>
            <a:ext cx="9143999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fr-FR" dirty="0" smtClean="0">
                <a:latin typeface="Garamond"/>
                <a:cs typeface="Garamond"/>
              </a:rPr>
              <a:t>IV. Israël et le retour de Jésus-Christ</a:t>
            </a:r>
            <a:br>
              <a:rPr lang="fr-FR" dirty="0" smtClean="0">
                <a:latin typeface="Garamond"/>
                <a:cs typeface="Garamond"/>
              </a:rPr>
            </a:br>
            <a:endParaRPr lang="fr-FR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55307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706" y="664584"/>
            <a:ext cx="8083176" cy="1143000"/>
          </a:xfrm>
        </p:spPr>
        <p:txBody>
          <a:bodyPr/>
          <a:lstStyle/>
          <a:p>
            <a:pPr marL="742950" indent="-742950" algn="l">
              <a:buClrTx/>
              <a:buFont typeface="+mj-lt"/>
              <a:buAutoNum type="alphaUcPeriod"/>
            </a:pPr>
            <a:r>
              <a:rPr lang="fr-FR" sz="4000" dirty="0" smtClean="0">
                <a:latin typeface="Garamond"/>
                <a:cs typeface="Garamond"/>
              </a:rPr>
              <a:t>La vocation d’Israël</a:t>
            </a:r>
            <a:endParaRPr lang="fr-FR" sz="4000" dirty="0">
              <a:latin typeface="Garamond"/>
              <a:cs typeface="Garamond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458002" y="1807584"/>
            <a:ext cx="7953880" cy="4136016"/>
          </a:xfrm>
        </p:spPr>
        <p:txBody>
          <a:bodyPr/>
          <a:lstStyle/>
          <a:p>
            <a:pPr marL="2023110" lvl="7" indent="-514350">
              <a:buClr>
                <a:schemeClr val="tx1"/>
              </a:buClr>
              <a:buNone/>
            </a:pPr>
            <a:r>
              <a:rPr lang="fr-FR" sz="38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Genèse </a:t>
            </a:r>
            <a:r>
              <a:rPr lang="fr-FR" sz="38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12.1/3</a:t>
            </a:r>
          </a:p>
          <a:p>
            <a:pPr>
              <a:buClr>
                <a:schemeClr val="accent1"/>
              </a:buClr>
              <a:buFont typeface="Wingdings" charset="2"/>
              <a:buChar char="§"/>
            </a:pPr>
            <a:r>
              <a:rPr lang="fr-FR" sz="2800" dirty="0" smtClean="0">
                <a:latin typeface="Garamond"/>
                <a:cs typeface="Garamond"/>
              </a:rPr>
              <a:t>Le don d’un pays</a:t>
            </a:r>
          </a:p>
          <a:p>
            <a:pPr>
              <a:buClr>
                <a:schemeClr val="accent1"/>
              </a:buClr>
              <a:buFont typeface="Wingdings" charset="2"/>
              <a:buChar char="§"/>
            </a:pPr>
            <a:r>
              <a:rPr lang="fr-FR" sz="2800" dirty="0" smtClean="0">
                <a:latin typeface="Garamond"/>
                <a:cs typeface="Garamond"/>
              </a:rPr>
              <a:t>L’assurance qu’Abraham et ses descendants deviendront une grande nation</a:t>
            </a:r>
          </a:p>
          <a:p>
            <a:pPr>
              <a:buClr>
                <a:schemeClr val="accent1"/>
              </a:buClr>
              <a:buFont typeface="Wingdings" charset="2"/>
              <a:buChar char="§"/>
            </a:pPr>
            <a:r>
              <a:rPr lang="fr-FR" sz="2800" dirty="0" smtClean="0">
                <a:latin typeface="Garamond"/>
                <a:cs typeface="Garamond"/>
              </a:rPr>
              <a:t>La bénédiction dont le peuple élu sera le canal s’étendra à toute la terre. Elle sera la révélation de Dieu contenue dans l’Ecriture, et par dessus tout la venue du Sauveur.</a:t>
            </a:r>
          </a:p>
        </p:txBody>
      </p:sp>
    </p:spTree>
    <p:extLst>
      <p:ext uri="{BB962C8B-B14F-4D97-AF65-F5344CB8AC3E}">
        <p14:creationId xmlns:p14="http://schemas.microsoft.com/office/powerpoint/2010/main" val="2492682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706" y="664584"/>
            <a:ext cx="8083176" cy="1143000"/>
          </a:xfrm>
        </p:spPr>
        <p:txBody>
          <a:bodyPr/>
          <a:lstStyle/>
          <a:p>
            <a:pPr marL="742950" indent="-742950" algn="l">
              <a:buClrTx/>
              <a:buFont typeface="+mj-lt"/>
              <a:buAutoNum type="alphaUcPeriod" startAt="2"/>
            </a:pPr>
            <a:r>
              <a:rPr lang="fr-FR" sz="4000" dirty="0" smtClean="0">
                <a:latin typeface="Garamond"/>
                <a:cs typeface="Garamond"/>
              </a:rPr>
              <a:t>Les prophéties déjà accomplies à l’égard d’Israël</a:t>
            </a:r>
            <a:endParaRPr lang="fr-FR" sz="4000" dirty="0">
              <a:latin typeface="Garamond"/>
              <a:cs typeface="Garamond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1144338" y="2468880"/>
            <a:ext cx="640080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fr-FR" sz="2800" dirty="0" smtClean="0">
                <a:latin typeface="Garamond"/>
                <a:cs typeface="Garamond"/>
              </a:rPr>
              <a:t>Pache p 243/244</a:t>
            </a:r>
            <a:endParaRPr lang="fr-FR" sz="28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928990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706" y="664584"/>
            <a:ext cx="8083176" cy="1143000"/>
          </a:xfrm>
        </p:spPr>
        <p:txBody>
          <a:bodyPr/>
          <a:lstStyle/>
          <a:p>
            <a:pPr marL="742950" indent="-742950" algn="l">
              <a:buClrTx/>
              <a:buFont typeface="+mj-lt"/>
              <a:buAutoNum type="alphaUcPeriod" startAt="3"/>
            </a:pPr>
            <a:r>
              <a:rPr lang="fr-FR" sz="4000" dirty="0" smtClean="0">
                <a:latin typeface="Garamond"/>
                <a:cs typeface="Garamond"/>
              </a:rPr>
              <a:t>Israël n’a-t-il pas été rejeté et remplacé par </a:t>
            </a:r>
            <a:r>
              <a:rPr lang="fr-FR" sz="4000" dirty="0">
                <a:latin typeface="Garamond"/>
                <a:cs typeface="Garamond"/>
              </a:rPr>
              <a:t>l’Église ?</a:t>
            </a:r>
            <a:r>
              <a:rPr lang="fr-FR" sz="4000" dirty="0" smtClean="0">
                <a:effectLst/>
              </a:rPr>
              <a:t> </a:t>
            </a:r>
            <a:endParaRPr lang="fr-FR" sz="4000" dirty="0"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2" y="2083262"/>
            <a:ext cx="7932925" cy="4244625"/>
          </a:xfrm>
        </p:spPr>
        <p:txBody>
          <a:bodyPr>
            <a:normAutofit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Le rejet provisoire et partiel d’Israël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8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Marc 12.9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8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Actes 13.46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8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Romains 11.8/10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8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 Thessaloniciens 2.15/16</a:t>
            </a:r>
          </a:p>
          <a:p>
            <a:pPr marL="560070" indent="-514350">
              <a:buClr>
                <a:schemeClr val="accent5"/>
              </a:buClr>
              <a:buFont typeface="+mj-lt"/>
              <a:buAutoNum type="arabicPeriod"/>
            </a:pPr>
            <a:endParaRPr lang="fr-FR" sz="2800" b="1" dirty="0" smtClean="0">
              <a:solidFill>
                <a:schemeClr val="accent6"/>
              </a:solidFill>
              <a:latin typeface="Garamond"/>
              <a:cs typeface="Garamond"/>
            </a:endParaRPr>
          </a:p>
          <a:p>
            <a:pPr marL="560070" indent="-514350">
              <a:buClr>
                <a:schemeClr val="accent5"/>
              </a:buClr>
              <a:buFont typeface="+mj-lt"/>
              <a:buAutoNum type="arabicPeriod"/>
            </a:pPr>
            <a:endParaRPr lang="fr-FR" sz="2800" b="1" dirty="0">
              <a:solidFill>
                <a:schemeClr val="accent6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523491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2" y="285378"/>
            <a:ext cx="7932925" cy="6042509"/>
          </a:xfrm>
        </p:spPr>
        <p:txBody>
          <a:bodyPr>
            <a:normAutofit lnSpcReduction="10000"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 startAt="2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Le nouveau peuple de Dieu</a:t>
            </a:r>
          </a:p>
          <a:p>
            <a:pPr marL="560070" indent="-514350">
              <a:buClr>
                <a:srgbClr val="000090"/>
              </a:buClr>
              <a:buFont typeface="+mj-lt"/>
              <a:buAutoNum type="alphaLcParenR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Les juifs incrédules ne font pas partie du véritable Israël. 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8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Romains 9.6/8</a:t>
            </a:r>
          </a:p>
          <a:p>
            <a:pPr marL="560070" indent="-514350">
              <a:buClr>
                <a:srgbClr val="000090"/>
              </a:buClr>
              <a:buFont typeface="+mj-lt"/>
              <a:buAutoNum type="alphaLcParenR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Le croyants en Jésus-Christ sont la postérité spirituelle d’Abraham.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8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Galates 3.7,14,29</a:t>
            </a:r>
          </a:p>
          <a:p>
            <a:pPr marL="560070" indent="-514350">
              <a:buClr>
                <a:srgbClr val="000090"/>
              </a:buClr>
              <a:buFont typeface="+mj-lt"/>
              <a:buAutoNum type="alphaLcParenR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Le peuple de la nouvelle alliance est constitué par tous les croyants, aussi bien juifs que païens.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8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Éphésiens 2.14/16</a:t>
            </a:r>
          </a:p>
          <a:p>
            <a:pPr marL="45720" indent="0">
              <a:buClr>
                <a:srgbClr val="000090"/>
              </a:buClr>
              <a:buNone/>
            </a:pPr>
            <a:endParaRPr lang="fr-FR" sz="2800" b="1" dirty="0" smtClean="0">
              <a:solidFill>
                <a:srgbClr val="000090"/>
              </a:solidFill>
              <a:latin typeface="Garamond"/>
              <a:cs typeface="Garamond"/>
            </a:endParaRPr>
          </a:p>
          <a:p>
            <a:pPr marL="560070" indent="-514350">
              <a:buClr>
                <a:schemeClr val="accent5"/>
              </a:buClr>
              <a:buFont typeface="+mj-lt"/>
              <a:buAutoNum type="arabicPeriod"/>
            </a:pPr>
            <a:endParaRPr lang="fr-FR" sz="2800" b="1" dirty="0">
              <a:solidFill>
                <a:schemeClr val="accent6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403248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827598"/>
            <a:ext cx="7404906" cy="5500290"/>
          </a:xfrm>
        </p:spPr>
        <p:txBody>
          <a:bodyPr>
            <a:normAutofit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 startAt="3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Dieu promet de restaurer son ancien peuple.</a:t>
            </a:r>
          </a:p>
          <a:p>
            <a:pPr marL="560070" indent="-514350">
              <a:buClrTx/>
              <a:buFont typeface="+mj-lt"/>
              <a:buAutoNum type="alphaLcParenR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Il y a et il y aura toujours parmi les israélites un reste qui accepte le Messie.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8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Romains 9.27/29</a:t>
            </a:r>
          </a:p>
          <a:p>
            <a:pPr marL="560070" indent="-514350">
              <a:buClrTx/>
              <a:buFont typeface="+mj-lt"/>
              <a:buAutoNum type="alphaLcParenR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Israël tout entier sera finalement sauvé.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8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Romains 11.12,15,23/27,31</a:t>
            </a:r>
          </a:p>
          <a:p>
            <a:pPr marL="560070" indent="-514350">
              <a:buClrTx/>
              <a:buFont typeface="+mj-lt"/>
              <a:buAutoNum type="alphaLcParenR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Le peuple juif existera jusqu’à la fin des temps.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8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Zacharie 14.1/5</a:t>
            </a:r>
          </a:p>
          <a:p>
            <a:pPr marL="560070" indent="-514350">
              <a:buClr>
                <a:schemeClr val="accent5"/>
              </a:buClr>
              <a:buFont typeface="+mj-lt"/>
              <a:buAutoNum type="arabicPeriod"/>
            </a:pPr>
            <a:endParaRPr lang="fr-FR" sz="2800" b="1" dirty="0">
              <a:solidFill>
                <a:schemeClr val="accent6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843367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706" y="313916"/>
            <a:ext cx="8083176" cy="884673"/>
          </a:xfrm>
        </p:spPr>
        <p:txBody>
          <a:bodyPr/>
          <a:lstStyle/>
          <a:p>
            <a:pPr marL="742950" indent="-742950" algn="l">
              <a:buClrTx/>
              <a:buFont typeface="+mj-lt"/>
              <a:buAutoNum type="alphaUcPeriod" startAt="4"/>
            </a:pPr>
            <a:r>
              <a:rPr lang="fr-FR" sz="4000" dirty="0" smtClean="0">
                <a:latin typeface="Garamond"/>
                <a:cs typeface="Garamond"/>
              </a:rPr>
              <a:t>La dispersion mondiale d’Israël</a:t>
            </a:r>
            <a:endParaRPr lang="fr-FR" sz="4000" dirty="0"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328706" y="1198590"/>
            <a:ext cx="8504905" cy="5129298"/>
          </a:xfrm>
        </p:spPr>
        <p:txBody>
          <a:bodyPr>
            <a:normAutofit fontScale="62500" lnSpcReduction="20000"/>
          </a:bodyPr>
          <a:lstStyle/>
          <a:p>
            <a:pPr marL="960120" lvl="7" indent="-914400">
              <a:buClr>
                <a:schemeClr val="accent5"/>
              </a:buClr>
              <a:buFont typeface="+mj-lt"/>
              <a:buAutoNum type="arabicPeriod"/>
            </a:pPr>
            <a:r>
              <a:rPr lang="fr-FR" sz="4500" b="1" dirty="0">
                <a:solidFill>
                  <a:schemeClr val="accent6"/>
                </a:solidFill>
                <a:latin typeface="Garamond"/>
                <a:cs typeface="Garamond"/>
              </a:rPr>
              <a:t>Israël dispersé sur toute la face du globe.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4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Luc 21.24</a:t>
            </a:r>
          </a:p>
          <a:p>
            <a:pPr marL="960120" lvl="7" indent="-914400">
              <a:buClr>
                <a:schemeClr val="accent5"/>
              </a:buClr>
              <a:buFont typeface="+mj-lt"/>
              <a:buAutoNum type="arabicPeriod" startAt="2"/>
            </a:pPr>
            <a:r>
              <a:rPr lang="fr-FR" sz="4500" b="1" dirty="0">
                <a:solidFill>
                  <a:schemeClr val="accent6"/>
                </a:solidFill>
                <a:latin typeface="Garamond"/>
                <a:cs typeface="Garamond"/>
              </a:rPr>
              <a:t>Dans la dispersion, Israël ne connaîtra pas le repos.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45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Matthieu 27.25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45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Deutéronome 28.65/67</a:t>
            </a:r>
          </a:p>
          <a:p>
            <a:pPr marL="45720" indent="0">
              <a:buNone/>
            </a:pPr>
            <a:r>
              <a:rPr lang="fr-FR" sz="3000" dirty="0">
                <a:latin typeface="Garamond"/>
                <a:cs typeface="Garamond"/>
              </a:rPr>
              <a:t>Pache p 252/253</a:t>
            </a:r>
          </a:p>
          <a:p>
            <a:pPr marL="960120" lvl="7" indent="-914400">
              <a:buClr>
                <a:schemeClr val="accent5"/>
              </a:buClr>
              <a:buFont typeface="+mj-lt"/>
              <a:buAutoNum type="arabicPeriod" startAt="3"/>
            </a:pPr>
            <a:r>
              <a:rPr lang="fr-FR" sz="4500" b="1" dirty="0" smtClean="0">
                <a:solidFill>
                  <a:schemeClr val="accent6"/>
                </a:solidFill>
                <a:latin typeface="Garamond"/>
                <a:cs typeface="Garamond"/>
              </a:rPr>
              <a:t>Israël est en scandale aux nations parmi </a:t>
            </a:r>
            <a:r>
              <a:rPr lang="fr-FR" sz="4000" b="1" dirty="0">
                <a:solidFill>
                  <a:schemeClr val="accent6"/>
                </a:solidFill>
                <a:latin typeface="Garamond"/>
                <a:cs typeface="Garamond"/>
              </a:rPr>
              <a:t>lesquelles il est dispersé.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45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Jérémie 29.18/19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45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Ezéchiel 36.20/21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45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Zacharie 8.13</a:t>
            </a:r>
          </a:p>
        </p:txBody>
      </p:sp>
    </p:spTree>
    <p:extLst>
      <p:ext uri="{BB962C8B-B14F-4D97-AF65-F5344CB8AC3E}">
        <p14:creationId xmlns:p14="http://schemas.microsoft.com/office/powerpoint/2010/main" val="263164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illag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illage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Sillage.thmx</Template>
  <TotalTime>14993</TotalTime>
  <Words>854</Words>
  <Application>Microsoft Macintosh PowerPoint</Application>
  <PresentationFormat>Présentation à l'écran (4:3)</PresentationFormat>
  <Paragraphs>121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Sillage</vt:lpstr>
      <vt:lpstr>Le Retour de Jésus-Christ</vt:lpstr>
      <vt:lpstr>Présentation PowerPoint</vt:lpstr>
      <vt:lpstr>IV. Israël et le retour de Jésus-Christ </vt:lpstr>
      <vt:lpstr>La vocation d’Israël</vt:lpstr>
      <vt:lpstr>Les prophéties déjà accomplies à l’égard d’Israël</vt:lpstr>
      <vt:lpstr>Israël n’a-t-il pas été rejeté et remplacé par l’Église ? </vt:lpstr>
      <vt:lpstr>Présentation PowerPoint</vt:lpstr>
      <vt:lpstr>Présentation PowerPoint</vt:lpstr>
      <vt:lpstr>La dispersion mondiale d’Israël</vt:lpstr>
      <vt:lpstr>Présentation PowerPoint</vt:lpstr>
      <vt:lpstr>Présentation PowerPoint</vt:lpstr>
      <vt:lpstr>Le retour d’Israël en Palestine</vt:lpstr>
      <vt:lpstr>Présentation PowerPoint</vt:lpstr>
      <vt:lpstr>Présentation PowerPoint</vt:lpstr>
      <vt:lpstr>Le temps d’Angoisse de Jacob</vt:lpstr>
      <vt:lpstr>Présentation PowerPoint</vt:lpstr>
      <vt:lpstr>La conversion d’Israël</vt:lpstr>
      <vt:lpstr>La conversion d’Israël</vt:lpstr>
      <vt:lpstr>Présentation PowerPoint</vt:lpstr>
      <vt:lpstr>Présentation PowerPoint</vt:lpstr>
    </vt:vector>
  </TitlesOfParts>
  <Company>Aucune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Retour de Jésus-Christ</dc:title>
  <dc:creator>André FILLION</dc:creator>
  <cp:lastModifiedBy>André FILLION</cp:lastModifiedBy>
  <cp:revision>99</cp:revision>
  <dcterms:created xsi:type="dcterms:W3CDTF">2014-11-03T10:42:23Z</dcterms:created>
  <dcterms:modified xsi:type="dcterms:W3CDTF">2016-01-11T13:45:07Z</dcterms:modified>
</cp:coreProperties>
</file>