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1"/>
  </p:sldMasterIdLst>
  <p:notesMasterIdLst>
    <p:notesMasterId r:id="rId97"/>
  </p:notesMasterIdLst>
  <p:sldIdLst>
    <p:sldId id="256" r:id="rId2"/>
    <p:sldId id="303" r:id="rId3"/>
    <p:sldId id="265" r:id="rId4"/>
    <p:sldId id="266" r:id="rId5"/>
    <p:sldId id="304" r:id="rId6"/>
    <p:sldId id="267" r:id="rId7"/>
    <p:sldId id="334" r:id="rId8"/>
    <p:sldId id="305" r:id="rId9"/>
    <p:sldId id="306"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270" r:id="rId25"/>
    <p:sldId id="328" r:id="rId26"/>
    <p:sldId id="326" r:id="rId27"/>
    <p:sldId id="327" r:id="rId28"/>
    <p:sldId id="331" r:id="rId29"/>
    <p:sldId id="332" r:id="rId30"/>
    <p:sldId id="330" r:id="rId31"/>
    <p:sldId id="329" r:id="rId32"/>
    <p:sldId id="333" r:id="rId33"/>
    <p:sldId id="271" r:id="rId34"/>
    <p:sldId id="336" r:id="rId35"/>
    <p:sldId id="335" r:id="rId36"/>
    <p:sldId id="337" r:id="rId37"/>
    <p:sldId id="339" r:id="rId38"/>
    <p:sldId id="338" r:id="rId39"/>
    <p:sldId id="340" r:id="rId40"/>
    <p:sldId id="272" r:id="rId41"/>
    <p:sldId id="341" r:id="rId42"/>
    <p:sldId id="343" r:id="rId43"/>
    <p:sldId id="342" r:id="rId44"/>
    <p:sldId id="345" r:id="rId45"/>
    <p:sldId id="344" r:id="rId46"/>
    <p:sldId id="346" r:id="rId47"/>
    <p:sldId id="273" r:id="rId48"/>
    <p:sldId id="347" r:id="rId49"/>
    <p:sldId id="348" r:id="rId50"/>
    <p:sldId id="349" r:id="rId51"/>
    <p:sldId id="350" r:id="rId52"/>
    <p:sldId id="351" r:id="rId53"/>
    <p:sldId id="352" r:id="rId54"/>
    <p:sldId id="353" r:id="rId55"/>
    <p:sldId id="274" r:id="rId56"/>
    <p:sldId id="355" r:id="rId57"/>
    <p:sldId id="354" r:id="rId58"/>
    <p:sldId id="357" r:id="rId59"/>
    <p:sldId id="356" r:id="rId60"/>
    <p:sldId id="275" r:id="rId61"/>
    <p:sldId id="276" r:id="rId62"/>
    <p:sldId id="359" r:id="rId63"/>
    <p:sldId id="358" r:id="rId64"/>
    <p:sldId id="278" r:id="rId65"/>
    <p:sldId id="360" r:id="rId66"/>
    <p:sldId id="279" r:id="rId67"/>
    <p:sldId id="277" r:id="rId68"/>
    <p:sldId id="361" r:id="rId69"/>
    <p:sldId id="280" r:id="rId70"/>
    <p:sldId id="364" r:id="rId71"/>
    <p:sldId id="362" r:id="rId72"/>
    <p:sldId id="363" r:id="rId73"/>
    <p:sldId id="281" r:id="rId74"/>
    <p:sldId id="365" r:id="rId75"/>
    <p:sldId id="367" r:id="rId76"/>
    <p:sldId id="366" r:id="rId77"/>
    <p:sldId id="368" r:id="rId78"/>
    <p:sldId id="369" r:id="rId79"/>
    <p:sldId id="282" r:id="rId80"/>
    <p:sldId id="370" r:id="rId81"/>
    <p:sldId id="371" r:id="rId82"/>
    <p:sldId id="283" r:id="rId83"/>
    <p:sldId id="372" r:id="rId84"/>
    <p:sldId id="375" r:id="rId85"/>
    <p:sldId id="373" r:id="rId86"/>
    <p:sldId id="374" r:id="rId87"/>
    <p:sldId id="284" r:id="rId88"/>
    <p:sldId id="285" r:id="rId89"/>
    <p:sldId id="376" r:id="rId90"/>
    <p:sldId id="377" r:id="rId91"/>
    <p:sldId id="286" r:id="rId92"/>
    <p:sldId id="378" r:id="rId93"/>
    <p:sldId id="379" r:id="rId94"/>
    <p:sldId id="380" r:id="rId95"/>
    <p:sldId id="381" r:id="rId9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6337" autoAdjust="0"/>
  </p:normalViewPr>
  <p:slideViewPr>
    <p:cSldViewPr snapToGrid="0" snapToObjects="1">
      <p:cViewPr varScale="1">
        <p:scale>
          <a:sx n="92" d="100"/>
          <a:sy n="92" d="100"/>
        </p:scale>
        <p:origin x="-1576" y="-120"/>
      </p:cViewPr>
      <p:guideLst>
        <p:guide orient="horz" pos="2160"/>
        <p:guide pos="2880"/>
      </p:guideLst>
    </p:cSldViewPr>
  </p:slideViewPr>
  <p:outlineViewPr>
    <p:cViewPr>
      <p:scale>
        <a:sx n="33" d="100"/>
        <a:sy n="33" d="100"/>
      </p:scale>
      <p:origin x="16" y="1248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3" d="100"/>
          <a:sy n="73" d="100"/>
        </p:scale>
        <p:origin x="-348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notesMaster" Target="notesMasters/notesMaster1.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B8EE6-6A39-3643-B50E-792A64263F56}" type="datetimeFigureOut">
              <a:rPr lang="fr-FR" smtClean="0"/>
              <a:t>06/12/15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5F11D-E373-7245-BC13-DF8B978ED38A}" type="slidenum">
              <a:rPr lang="fr-FR" smtClean="0"/>
              <a:t>‹#›</a:t>
            </a:fld>
            <a:endParaRPr lang="fr-FR"/>
          </a:p>
        </p:txBody>
      </p:sp>
    </p:spTree>
    <p:extLst>
      <p:ext uri="{BB962C8B-B14F-4D97-AF65-F5344CB8AC3E}">
        <p14:creationId xmlns:p14="http://schemas.microsoft.com/office/powerpoint/2010/main" val="5275060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64</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81</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82</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Changer l’eau en sang</a:t>
            </a:r>
          </a:p>
          <a:p>
            <a:r>
              <a:rPr lang="fr-FR" dirty="0" smtClean="0"/>
              <a:t>Présent à la transfiguration</a:t>
            </a:r>
          </a:p>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83</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84</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85</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86</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87</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91</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92</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93</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65</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94</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95</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66</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69</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70</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71</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72</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79</a:t>
            </a:fld>
            <a:endParaRPr lang="fr-FR"/>
          </a:p>
        </p:txBody>
      </p:sp>
    </p:spTree>
    <p:extLst>
      <p:ext uri="{BB962C8B-B14F-4D97-AF65-F5344CB8AC3E}">
        <p14:creationId xmlns:p14="http://schemas.microsoft.com/office/powerpoint/2010/main" val="3397236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65F11D-E373-7245-BC13-DF8B978ED38A}" type="slidenum">
              <a:rPr lang="fr-FR" smtClean="0"/>
              <a:t>80</a:t>
            </a:fld>
            <a:endParaRPr lang="fr-FR"/>
          </a:p>
        </p:txBody>
      </p:sp>
    </p:spTree>
    <p:extLst>
      <p:ext uri="{BB962C8B-B14F-4D97-AF65-F5344CB8AC3E}">
        <p14:creationId xmlns:p14="http://schemas.microsoft.com/office/powerpoint/2010/main" val="339723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52B9B55F-7D97-2846-8856-166160757C5D}" type="datetimeFigureOut">
              <a:rPr lang="fr-FR" smtClean="0"/>
              <a:t>06/12/15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Cliquez et modifiez le titre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B9B55F-7D97-2846-8856-166160757C5D}" type="datetimeFigureOut">
              <a:rPr lang="fr-FR" smtClean="0"/>
              <a:t>06/12/15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BE5527-54A7-0D4D-9860-7B20D7D83229}"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Cliquez et modifiez le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B9B55F-7D97-2846-8856-166160757C5D}" type="datetimeFigureOut">
              <a:rPr lang="fr-FR" smtClean="0"/>
              <a:t>06/12/15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BE5527-54A7-0D4D-9860-7B20D7D83229}"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B9B55F-7D97-2846-8856-166160757C5D}" type="datetimeFigureOut">
              <a:rPr lang="fr-FR" smtClean="0"/>
              <a:t>06/12/15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BE5527-54A7-0D4D-9860-7B20D7D83229}" type="slidenum">
              <a:rPr lang="fr-FR" smtClean="0"/>
              <a:t>‹#›</a:t>
            </a:fld>
            <a:endParaRPr lang="fr-FR"/>
          </a:p>
        </p:txBody>
      </p:sp>
      <p:sp>
        <p:nvSpPr>
          <p:cNvPr id="8" name="Title 7"/>
          <p:cNvSpPr>
            <a:spLocks noGrp="1"/>
          </p:cNvSpPr>
          <p:nvPr>
            <p:ph type="title"/>
          </p:nvPr>
        </p:nvSpPr>
        <p:spPr/>
        <p:txBody>
          <a:bodyPr/>
          <a:lstStyle/>
          <a:p>
            <a:r>
              <a:rPr lang="fr-FR" smtClean="0"/>
              <a:t>Cliquez et modifiez le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Cliquez et modifiez le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52B9B55F-7D97-2846-8856-166160757C5D}" type="datetimeFigureOut">
              <a:rPr lang="fr-FR" smtClean="0"/>
              <a:t>06/12/15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B9B55F-7D97-2846-8856-166160757C5D}" type="datetimeFigureOut">
              <a:rPr lang="fr-FR" smtClean="0"/>
              <a:t>06/12/15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BE5527-54A7-0D4D-9860-7B20D7D83229}" type="slidenum">
              <a:rPr lang="fr-FR" smtClean="0"/>
              <a:t>‹#›</a:t>
            </a:fld>
            <a:endParaRPr lang="fr-FR"/>
          </a:p>
        </p:txBody>
      </p:sp>
      <p:sp>
        <p:nvSpPr>
          <p:cNvPr id="8" name="Title 7"/>
          <p:cNvSpPr>
            <a:spLocks noGrp="1"/>
          </p:cNvSpPr>
          <p:nvPr>
            <p:ph type="title"/>
          </p:nvPr>
        </p:nvSpPr>
        <p:spPr/>
        <p:txBody>
          <a:bodyPr/>
          <a:lstStyle/>
          <a:p>
            <a:r>
              <a:rPr lang="fr-FR" smtClean="0"/>
              <a:t>Cliquez et modifiez le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Cliquez pour modifier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2B9B55F-7D97-2846-8856-166160757C5D}" type="datetimeFigureOut">
              <a:rPr lang="fr-FR" smtClean="0"/>
              <a:t>06/12/15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5BE5527-54A7-0D4D-9860-7B20D7D83229}" type="slidenum">
              <a:rPr lang="fr-FR" smtClean="0"/>
              <a:t>‹#›</a:t>
            </a:fld>
            <a:endParaRPr lang="fr-FR"/>
          </a:p>
        </p:txBody>
      </p:sp>
      <p:sp>
        <p:nvSpPr>
          <p:cNvPr id="10" name="Title 9"/>
          <p:cNvSpPr>
            <a:spLocks noGrp="1"/>
          </p:cNvSpPr>
          <p:nvPr>
            <p:ph type="title"/>
          </p:nvPr>
        </p:nvSpPr>
        <p:spPr/>
        <p:txBody>
          <a:bodyPr/>
          <a:lstStyle/>
          <a:p>
            <a:r>
              <a:rPr lang="fr-FR" smtClean="0"/>
              <a:t>Cliquez et modifiez le titre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52B9B55F-7D97-2846-8856-166160757C5D}" type="datetimeFigureOut">
              <a:rPr lang="fr-FR" smtClean="0"/>
              <a:t>06/12/15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5BE5527-54A7-0D4D-9860-7B20D7D83229}"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9B55F-7D97-2846-8856-166160757C5D}" type="datetimeFigureOut">
              <a:rPr lang="fr-FR" smtClean="0"/>
              <a:t>06/12/15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5BE5527-54A7-0D4D-9860-7B20D7D83229}"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Cliquez et modifiez le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52B9B55F-7D97-2846-8856-166160757C5D}" type="datetimeFigureOut">
              <a:rPr lang="fr-FR" smtClean="0"/>
              <a:t>06/12/15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BE5527-54A7-0D4D-9860-7B20D7D83229}"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52B9B55F-7D97-2846-8856-166160757C5D}" type="datetimeFigureOut">
              <a:rPr lang="fr-FR" smtClean="0"/>
              <a:t>06/12/15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BE5527-54A7-0D4D-9860-7B20D7D83229}" type="slidenum">
              <a:rPr lang="fr-FR" smtClean="0"/>
              <a:t>‹#›</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Cliquez et modifiez le titre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Cliquez et modifiez le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2B9B55F-7D97-2846-8856-166160757C5D}" type="datetimeFigureOut">
              <a:rPr lang="fr-FR" smtClean="0"/>
              <a:t>06/12/15</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5BE5527-54A7-0D4D-9860-7B20D7D83229}"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latin typeface="Garamond"/>
                <a:cs typeface="Garamond"/>
              </a:rPr>
              <a:t>D’après René Pache (Éditions Emmaüs)</a:t>
            </a:r>
            <a:endParaRPr lang="fr-FR" dirty="0">
              <a:latin typeface="Garamond"/>
              <a:cs typeface="Garamond"/>
            </a:endParaRPr>
          </a:p>
        </p:txBody>
      </p:sp>
      <p:sp>
        <p:nvSpPr>
          <p:cNvPr id="2" name="Titre 1"/>
          <p:cNvSpPr>
            <a:spLocks noGrp="1"/>
          </p:cNvSpPr>
          <p:nvPr>
            <p:ph type="ctrTitle"/>
          </p:nvPr>
        </p:nvSpPr>
        <p:spPr>
          <a:xfrm>
            <a:off x="951253" y="2235706"/>
            <a:ext cx="7175351" cy="1793167"/>
          </a:xfrm>
        </p:spPr>
        <p:txBody>
          <a:bodyPr/>
          <a:lstStyle/>
          <a:p>
            <a:pPr marL="182880" indent="0" algn="ctr">
              <a:buNone/>
            </a:pPr>
            <a:r>
              <a:rPr lang="fr-FR" dirty="0" smtClean="0">
                <a:latin typeface="Garamond"/>
                <a:cs typeface="Garamond"/>
              </a:rPr>
              <a:t>Le Retour de Jésus-Christ</a:t>
            </a:r>
            <a:endParaRPr lang="fr-FR" dirty="0">
              <a:latin typeface="Garamond"/>
              <a:cs typeface="Garamond"/>
            </a:endParaRPr>
          </a:p>
        </p:txBody>
      </p:sp>
    </p:spTree>
    <p:extLst>
      <p:ext uri="{BB962C8B-B14F-4D97-AF65-F5344CB8AC3E}">
        <p14:creationId xmlns:p14="http://schemas.microsoft.com/office/powerpoint/2010/main" val="2323073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marL="45720" indent="0">
              <a:lnSpc>
                <a:spcPct val="80000"/>
              </a:lnSpc>
              <a:buClr>
                <a:schemeClr val="accent5"/>
              </a:buClr>
              <a:buNone/>
            </a:pPr>
            <a:r>
              <a:rPr lang="fr-FR" sz="2400" dirty="0">
                <a:solidFill>
                  <a:schemeClr val="tx1"/>
                </a:solidFill>
                <a:latin typeface="Garamond"/>
                <a:cs typeface="Garamond"/>
              </a:rPr>
              <a:t>Alexandre le Grand reverse l’empire Médo-Perse</a:t>
            </a:r>
          </a:p>
          <a:p>
            <a:pPr marL="45720" indent="0">
              <a:lnSpc>
                <a:spcPct val="80000"/>
              </a:lnSpc>
              <a:buClr>
                <a:schemeClr val="accent5"/>
              </a:buClr>
              <a:buNone/>
            </a:pPr>
            <a:r>
              <a:rPr lang="fr-FR" sz="2400" dirty="0">
                <a:solidFill>
                  <a:schemeClr val="tx1"/>
                </a:solidFill>
                <a:latin typeface="Garamond"/>
                <a:cs typeface="Garamond"/>
              </a:rPr>
              <a:t>Le ventre et les cuisses d’airain de la statue</a:t>
            </a: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2.39</a:t>
            </a:r>
          </a:p>
          <a:p>
            <a:pPr marL="45720" indent="0">
              <a:lnSpc>
                <a:spcPct val="80000"/>
              </a:lnSpc>
              <a:buClr>
                <a:schemeClr val="accent5"/>
              </a:buClr>
              <a:buNone/>
            </a:pPr>
            <a:r>
              <a:rPr lang="fr-FR" sz="2400" dirty="0">
                <a:solidFill>
                  <a:schemeClr val="tx1"/>
                </a:solidFill>
                <a:latin typeface="Garamond"/>
                <a:cs typeface="Garamond"/>
              </a:rPr>
              <a:t>Le léopard ailé</a:t>
            </a: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7.6</a:t>
            </a:r>
          </a:p>
          <a:p>
            <a:pPr marL="45720" indent="0">
              <a:lnSpc>
                <a:spcPct val="80000"/>
              </a:lnSpc>
              <a:buClr>
                <a:schemeClr val="accent5"/>
              </a:buClr>
              <a:buNone/>
            </a:pPr>
            <a:r>
              <a:rPr lang="fr-FR" sz="2400" dirty="0">
                <a:solidFill>
                  <a:schemeClr val="tx1"/>
                </a:solidFill>
                <a:latin typeface="Garamond"/>
                <a:cs typeface="Garamond"/>
              </a:rPr>
              <a:t>Le bouc</a:t>
            </a: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a:t>
            </a:r>
            <a:r>
              <a:rPr lang="fr-FR" sz="3500" b="1" dirty="0" smtClean="0">
                <a:solidFill>
                  <a:schemeClr val="accent4">
                    <a:lumMod val="50000"/>
                  </a:schemeClr>
                </a:solidFill>
                <a:latin typeface="Garamond"/>
                <a:cs typeface="Garamond"/>
              </a:rPr>
              <a:t>8.5, 21</a:t>
            </a:r>
            <a:endParaRPr lang="fr-FR" sz="3500" b="1" dirty="0">
              <a:solidFill>
                <a:schemeClr val="accent4">
                  <a:lumMod val="50000"/>
                </a:schemeClr>
              </a:solidFill>
              <a:latin typeface="Garamond"/>
              <a:cs typeface="Garamond"/>
            </a:endParaRPr>
          </a:p>
        </p:txBody>
      </p:sp>
    </p:spTree>
    <p:extLst>
      <p:ext uri="{BB962C8B-B14F-4D97-AF65-F5344CB8AC3E}">
        <p14:creationId xmlns:p14="http://schemas.microsoft.com/office/powerpoint/2010/main" val="3362738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marL="560070" indent="-514350">
              <a:buClr>
                <a:srgbClr val="000090"/>
              </a:buClr>
              <a:buFont typeface="+mj-lt"/>
              <a:buAutoNum type="alphaLcParenR"/>
            </a:pPr>
            <a:r>
              <a:rPr lang="fr-FR" sz="2800" b="1" dirty="0">
                <a:solidFill>
                  <a:srgbClr val="000090"/>
                </a:solidFill>
                <a:latin typeface="Garamond"/>
                <a:cs typeface="Garamond"/>
              </a:rPr>
              <a:t>Quelles sont les caractéristiques de cet empire </a:t>
            </a:r>
            <a:r>
              <a:rPr lang="fr-FR" sz="2800" b="1" dirty="0" smtClean="0">
                <a:solidFill>
                  <a:srgbClr val="000090"/>
                </a:solidFill>
                <a:latin typeface="Garamond"/>
                <a:cs typeface="Garamond"/>
              </a:rPr>
              <a:t>?</a:t>
            </a:r>
          </a:p>
          <a:p>
            <a:pPr marL="45720" indent="0">
              <a:lnSpc>
                <a:spcPct val="80000"/>
              </a:lnSpc>
              <a:buClr>
                <a:schemeClr val="accent5"/>
              </a:buClr>
              <a:buNone/>
            </a:pPr>
            <a:r>
              <a:rPr lang="fr-FR" sz="2400" dirty="0">
                <a:solidFill>
                  <a:schemeClr val="tx1"/>
                </a:solidFill>
                <a:latin typeface="Garamond"/>
                <a:cs typeface="Garamond"/>
              </a:rPr>
              <a:t>Un empire plus fort et plus étendu que le précédent</a:t>
            </a:r>
          </a:p>
          <a:p>
            <a:pPr marL="45720" indent="0">
              <a:lnSpc>
                <a:spcPct val="80000"/>
              </a:lnSpc>
              <a:buClr>
                <a:schemeClr val="accent5"/>
              </a:buClr>
              <a:buNone/>
            </a:pPr>
            <a:r>
              <a:rPr lang="fr-FR" sz="2400" dirty="0">
                <a:solidFill>
                  <a:schemeClr val="tx1"/>
                </a:solidFill>
                <a:latin typeface="Garamond"/>
                <a:cs typeface="Garamond"/>
              </a:rPr>
              <a:t>4 ailes et 4 têtes, à la mort d’Alexandre, le royaume sera divisé en quatre.</a:t>
            </a:r>
          </a:p>
          <a:p>
            <a:pPr marL="45720" indent="0">
              <a:lnSpc>
                <a:spcPct val="80000"/>
              </a:lnSpc>
              <a:buClr>
                <a:schemeClr val="accent5"/>
              </a:buClr>
              <a:buNone/>
            </a:pPr>
            <a:r>
              <a:rPr lang="fr-FR" sz="2400" dirty="0">
                <a:solidFill>
                  <a:schemeClr val="tx1"/>
                </a:solidFill>
                <a:latin typeface="Garamond"/>
                <a:cs typeface="Garamond"/>
              </a:rPr>
              <a:t>Le bouc représente </a:t>
            </a:r>
            <a:r>
              <a:rPr lang="fr-FR" sz="2400" dirty="0" err="1">
                <a:solidFill>
                  <a:schemeClr val="tx1"/>
                </a:solidFill>
                <a:latin typeface="Garamond"/>
                <a:cs typeface="Garamond"/>
              </a:rPr>
              <a:t>Javan</a:t>
            </a:r>
            <a:r>
              <a:rPr lang="fr-FR" sz="2400" dirty="0">
                <a:solidFill>
                  <a:schemeClr val="tx1"/>
                </a:solidFill>
                <a:latin typeface="Garamond"/>
                <a:cs typeface="Garamond"/>
              </a:rPr>
              <a:t> (la Grèce).</a:t>
            </a:r>
          </a:p>
          <a:p>
            <a:pPr marL="560070" indent="-514350">
              <a:buClr>
                <a:srgbClr val="000090"/>
              </a:buClr>
              <a:buFont typeface="+mj-lt"/>
              <a:buAutoNum type="alphaLcParenR"/>
            </a:pPr>
            <a:endParaRPr lang="fr-FR" sz="2800" b="1" dirty="0" smtClean="0">
              <a:solidFill>
                <a:srgbClr val="000090"/>
              </a:solidFill>
              <a:latin typeface="Garamond"/>
              <a:cs typeface="Garamond"/>
            </a:endParaRPr>
          </a:p>
          <a:p>
            <a:pPr marL="560070" indent="-514350">
              <a:buClr>
                <a:srgbClr val="000090"/>
              </a:buClr>
              <a:buFont typeface="+mj-lt"/>
              <a:buAutoNum type="alphaLcParenR"/>
            </a:pPr>
            <a:endParaRPr lang="fr-FR" sz="2800" b="1" dirty="0" smtClean="0">
              <a:solidFill>
                <a:srgbClr val="000090"/>
              </a:solidFill>
              <a:latin typeface="Garamond"/>
              <a:cs typeface="Garamond"/>
            </a:endParaRPr>
          </a:p>
        </p:txBody>
      </p:sp>
    </p:spTree>
    <p:extLst>
      <p:ext uri="{BB962C8B-B14F-4D97-AF65-F5344CB8AC3E}">
        <p14:creationId xmlns:p14="http://schemas.microsoft.com/office/powerpoint/2010/main" val="1985329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797948"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marL="560070" indent="-514350">
              <a:buClr>
                <a:srgbClr val="000090"/>
              </a:buClr>
              <a:buFont typeface="+mj-lt"/>
              <a:buAutoNum type="alphaLcParenR" startAt="2"/>
            </a:pPr>
            <a:r>
              <a:rPr lang="fr-FR" sz="2800" b="1" dirty="0" smtClean="0">
                <a:solidFill>
                  <a:srgbClr val="000090"/>
                </a:solidFill>
                <a:latin typeface="Garamond"/>
                <a:cs typeface="Garamond"/>
              </a:rPr>
              <a:t>Que </a:t>
            </a:r>
            <a:r>
              <a:rPr lang="fr-FR" sz="2800" b="1" dirty="0">
                <a:solidFill>
                  <a:srgbClr val="000090"/>
                </a:solidFill>
                <a:latin typeface="Garamond"/>
                <a:cs typeface="Garamond"/>
              </a:rPr>
              <a:t>prophétise Daniel au sujet d’Alexandre, le fondateur de l’empire </a:t>
            </a:r>
            <a:r>
              <a:rPr lang="fr-FR" sz="2800" b="1" dirty="0" smtClean="0">
                <a:solidFill>
                  <a:srgbClr val="000090"/>
                </a:solidFill>
                <a:latin typeface="Garamond"/>
                <a:cs typeface="Garamond"/>
              </a:rPr>
              <a:t>?</a:t>
            </a:r>
          </a:p>
          <a:p>
            <a:pPr marL="45720" indent="0">
              <a:lnSpc>
                <a:spcPct val="80000"/>
              </a:lnSpc>
              <a:buClr>
                <a:schemeClr val="accent5"/>
              </a:buClr>
              <a:buNone/>
            </a:pPr>
            <a:r>
              <a:rPr lang="fr-FR" sz="2400" dirty="0">
                <a:solidFill>
                  <a:schemeClr val="tx1"/>
                </a:solidFill>
                <a:latin typeface="Garamond"/>
                <a:cs typeface="Garamond"/>
              </a:rPr>
              <a:t>La grande corne (Alexandre) est brisée.</a:t>
            </a: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11.1/5</a:t>
            </a:r>
          </a:p>
          <a:p>
            <a:pPr marL="45720" indent="0">
              <a:lnSpc>
                <a:spcPct val="80000"/>
              </a:lnSpc>
              <a:buClr>
                <a:schemeClr val="accent5"/>
              </a:buClr>
              <a:buNone/>
            </a:pPr>
            <a:r>
              <a:rPr lang="fr-FR" sz="2400" dirty="0">
                <a:solidFill>
                  <a:schemeClr val="tx1"/>
                </a:solidFill>
                <a:latin typeface="Garamond"/>
                <a:cs typeface="Garamond"/>
              </a:rPr>
              <a:t>Alexandre meurt à 33 ans en 323, ses descendants meurent de mort violente, aucun ne monte sur le trône.</a:t>
            </a:r>
          </a:p>
        </p:txBody>
      </p:sp>
    </p:spTree>
    <p:extLst>
      <p:ext uri="{BB962C8B-B14F-4D97-AF65-F5344CB8AC3E}">
        <p14:creationId xmlns:p14="http://schemas.microsoft.com/office/powerpoint/2010/main" val="467980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marL="560070" indent="-514350">
              <a:buClr>
                <a:srgbClr val="000090"/>
              </a:buClr>
              <a:buFont typeface="+mj-lt"/>
              <a:buAutoNum type="alphaLcParenR" startAt="3"/>
            </a:pPr>
            <a:r>
              <a:rPr lang="fr-FR" sz="2800" b="1" dirty="0" smtClean="0">
                <a:solidFill>
                  <a:srgbClr val="000090"/>
                </a:solidFill>
                <a:latin typeface="Garamond"/>
                <a:cs typeface="Garamond"/>
              </a:rPr>
              <a:t>Qu’apprenons </a:t>
            </a:r>
            <a:r>
              <a:rPr lang="fr-FR" sz="2800" b="1" dirty="0">
                <a:solidFill>
                  <a:srgbClr val="000090"/>
                </a:solidFill>
                <a:latin typeface="Garamond"/>
                <a:cs typeface="Garamond"/>
              </a:rPr>
              <a:t>nous au sujet des successeurs d’Alexandre </a:t>
            </a:r>
            <a:r>
              <a:rPr lang="fr-FR" sz="2800" b="1" dirty="0" smtClean="0">
                <a:solidFill>
                  <a:srgbClr val="000090"/>
                </a:solidFill>
                <a:latin typeface="Garamond"/>
                <a:cs typeface="Garamond"/>
              </a:rPr>
              <a:t>?</a:t>
            </a:r>
          </a:p>
          <a:p>
            <a:pPr lvl="2">
              <a:buClr>
                <a:srgbClr val="000090"/>
              </a:buClr>
              <a:buFont typeface="Wingdings" charset="2"/>
              <a:buChar char="§"/>
            </a:pPr>
            <a:r>
              <a:rPr lang="fr-FR" sz="2400" b="1" dirty="0">
                <a:solidFill>
                  <a:srgbClr val="000090"/>
                </a:solidFill>
                <a:latin typeface="Garamond"/>
                <a:cs typeface="Garamond"/>
              </a:rPr>
              <a:t>Ptolémée (Égypte, Palestine, Arabie)</a:t>
            </a:r>
          </a:p>
          <a:p>
            <a:pPr lvl="2">
              <a:buClr>
                <a:srgbClr val="000090"/>
              </a:buClr>
              <a:buFont typeface="Wingdings" charset="2"/>
              <a:buChar char="§"/>
            </a:pPr>
            <a:r>
              <a:rPr lang="fr-FR" sz="2400" b="1" dirty="0" err="1">
                <a:solidFill>
                  <a:srgbClr val="000090"/>
                </a:solidFill>
                <a:latin typeface="Garamond"/>
                <a:cs typeface="Garamond"/>
              </a:rPr>
              <a:t>Séleucus</a:t>
            </a:r>
            <a:r>
              <a:rPr lang="fr-FR" sz="2400" b="1" dirty="0">
                <a:solidFill>
                  <a:srgbClr val="000090"/>
                </a:solidFill>
                <a:latin typeface="Garamond"/>
                <a:cs typeface="Garamond"/>
              </a:rPr>
              <a:t> (Syrie, Babylonie, Perse)</a:t>
            </a:r>
          </a:p>
          <a:p>
            <a:pPr lvl="2">
              <a:buClr>
                <a:srgbClr val="000090"/>
              </a:buClr>
              <a:buFont typeface="Wingdings" charset="2"/>
              <a:buChar char="§"/>
            </a:pPr>
            <a:r>
              <a:rPr lang="fr-FR" sz="2400" b="1" dirty="0">
                <a:solidFill>
                  <a:srgbClr val="000090"/>
                </a:solidFill>
                <a:latin typeface="Garamond"/>
                <a:cs typeface="Garamond"/>
              </a:rPr>
              <a:t>Lysimaque (Thrace, Asie mineure)</a:t>
            </a:r>
          </a:p>
          <a:p>
            <a:pPr lvl="2">
              <a:buClr>
                <a:srgbClr val="000090"/>
              </a:buClr>
              <a:buFont typeface="Wingdings" charset="2"/>
              <a:buChar char="§"/>
            </a:pPr>
            <a:r>
              <a:rPr lang="fr-FR" sz="2400" b="1" dirty="0">
                <a:solidFill>
                  <a:srgbClr val="000090"/>
                </a:solidFill>
                <a:latin typeface="Garamond"/>
                <a:cs typeface="Garamond"/>
              </a:rPr>
              <a:t>Cassandre (Grèce, Macédoine)</a:t>
            </a:r>
          </a:p>
          <a:p>
            <a:pPr marL="560070" indent="-514350">
              <a:buClr>
                <a:srgbClr val="000090"/>
              </a:buClr>
              <a:buFont typeface="+mj-lt"/>
              <a:buAutoNum type="alphaLcParenR" startAt="3"/>
            </a:pPr>
            <a:endParaRPr lang="fr-FR" sz="2800" b="1" dirty="0">
              <a:solidFill>
                <a:srgbClr val="000090"/>
              </a:solidFill>
              <a:latin typeface="Garamond"/>
              <a:cs typeface="Garamond"/>
            </a:endParaRPr>
          </a:p>
        </p:txBody>
      </p:sp>
    </p:spTree>
    <p:extLst>
      <p:ext uri="{BB962C8B-B14F-4D97-AF65-F5344CB8AC3E}">
        <p14:creationId xmlns:p14="http://schemas.microsoft.com/office/powerpoint/2010/main" val="4113113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marL="560070" indent="-514350">
              <a:buClr>
                <a:srgbClr val="000090"/>
              </a:buClr>
              <a:buFont typeface="+mj-lt"/>
              <a:buAutoNum type="alphaLcParenR" startAt="4"/>
            </a:pPr>
            <a:r>
              <a:rPr lang="fr-FR" sz="2800" b="1" dirty="0" smtClean="0">
                <a:solidFill>
                  <a:srgbClr val="000090"/>
                </a:solidFill>
                <a:latin typeface="Garamond"/>
                <a:cs typeface="Garamond"/>
              </a:rPr>
              <a:t>Pourquoi </a:t>
            </a:r>
            <a:r>
              <a:rPr lang="fr-FR" sz="2800" b="1" dirty="0">
                <a:solidFill>
                  <a:srgbClr val="000090"/>
                </a:solidFill>
                <a:latin typeface="Garamond"/>
                <a:cs typeface="Garamond"/>
              </a:rPr>
              <a:t>la prophétie donne t-elle tant d’importance à </a:t>
            </a:r>
            <a:r>
              <a:rPr lang="fr-FR" sz="2800" b="1" dirty="0" err="1">
                <a:solidFill>
                  <a:srgbClr val="000090"/>
                </a:solidFill>
                <a:latin typeface="Garamond"/>
                <a:cs typeface="Garamond"/>
              </a:rPr>
              <a:t>Antiochus</a:t>
            </a:r>
            <a:r>
              <a:rPr lang="fr-FR" sz="2800" b="1" dirty="0">
                <a:solidFill>
                  <a:srgbClr val="000090"/>
                </a:solidFill>
                <a:latin typeface="Garamond"/>
                <a:cs typeface="Garamond"/>
              </a:rPr>
              <a:t> Epiphane, roi de Syrie </a:t>
            </a:r>
            <a:endParaRPr lang="fr-FR" sz="2800" b="1" dirty="0" smtClean="0">
              <a:solidFill>
                <a:srgbClr val="000090"/>
              </a:solidFill>
              <a:latin typeface="Garamond"/>
              <a:cs typeface="Garamond"/>
            </a:endParaRP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8.9/</a:t>
            </a:r>
            <a:r>
              <a:rPr lang="fr-FR" sz="3500" b="1" dirty="0" smtClean="0">
                <a:solidFill>
                  <a:schemeClr val="accent4">
                    <a:lumMod val="50000"/>
                  </a:schemeClr>
                </a:solidFill>
                <a:latin typeface="Garamond"/>
                <a:cs typeface="Garamond"/>
              </a:rPr>
              <a:t>26</a:t>
            </a:r>
          </a:p>
          <a:p>
            <a:pPr marL="45720" lvl="7" indent="0">
              <a:lnSpc>
                <a:spcPct val="80000"/>
              </a:lnSpc>
              <a:buClr>
                <a:schemeClr val="accent5"/>
              </a:buClr>
              <a:buNone/>
            </a:pPr>
            <a:r>
              <a:rPr lang="fr-FR" sz="2400" dirty="0">
                <a:solidFill>
                  <a:schemeClr val="tx1"/>
                </a:solidFill>
                <a:latin typeface="Garamond"/>
                <a:cs typeface="Garamond"/>
              </a:rPr>
              <a:t>La petite corne, </a:t>
            </a:r>
            <a:r>
              <a:rPr lang="fr-FR" sz="2400" dirty="0" err="1" smtClean="0">
                <a:solidFill>
                  <a:schemeClr val="tx1"/>
                </a:solidFill>
                <a:latin typeface="Garamond"/>
                <a:cs typeface="Garamond"/>
              </a:rPr>
              <a:t>Antiochus</a:t>
            </a:r>
            <a:r>
              <a:rPr lang="fr-FR" sz="2400" dirty="0" smtClean="0">
                <a:solidFill>
                  <a:schemeClr val="tx1"/>
                </a:solidFill>
                <a:latin typeface="Garamond"/>
                <a:cs typeface="Garamond"/>
              </a:rPr>
              <a:t> </a:t>
            </a:r>
            <a:r>
              <a:rPr lang="fr-FR" sz="2400" dirty="0">
                <a:solidFill>
                  <a:schemeClr val="tx1"/>
                </a:solidFill>
                <a:latin typeface="Garamond"/>
                <a:cs typeface="Garamond"/>
              </a:rPr>
              <a:t>IV (175-164 av J.C.</a:t>
            </a:r>
            <a:r>
              <a:rPr lang="fr-FR" sz="2400" dirty="0" smtClean="0">
                <a:solidFill>
                  <a:schemeClr val="tx1"/>
                </a:solidFill>
                <a:latin typeface="Garamond"/>
                <a:cs typeface="Garamond"/>
              </a:rPr>
              <a:t>)</a:t>
            </a:r>
            <a:endParaRPr lang="fr-FR" sz="2400" dirty="0">
              <a:solidFill>
                <a:schemeClr val="tx1"/>
              </a:solidFill>
              <a:latin typeface="Garamond"/>
              <a:cs typeface="Garamond"/>
            </a:endParaRPr>
          </a:p>
        </p:txBody>
      </p:sp>
    </p:spTree>
    <p:extLst>
      <p:ext uri="{BB962C8B-B14F-4D97-AF65-F5344CB8AC3E}">
        <p14:creationId xmlns:p14="http://schemas.microsoft.com/office/powerpoint/2010/main" val="2417604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lvl="2">
              <a:buClr>
                <a:srgbClr val="000090"/>
              </a:buClr>
              <a:buFont typeface="Wingdings" charset="2"/>
              <a:buChar char="§"/>
            </a:pPr>
            <a:r>
              <a:rPr lang="fr-FR" sz="2400" b="1" dirty="0" err="1" smtClean="0">
                <a:solidFill>
                  <a:srgbClr val="000090"/>
                </a:solidFill>
                <a:latin typeface="Garamond"/>
                <a:cs typeface="Garamond"/>
              </a:rPr>
              <a:t>Antiochus</a:t>
            </a:r>
            <a:r>
              <a:rPr lang="fr-FR" sz="2400" b="1" dirty="0" smtClean="0">
                <a:solidFill>
                  <a:srgbClr val="000090"/>
                </a:solidFill>
                <a:latin typeface="Garamond"/>
                <a:cs typeface="Garamond"/>
              </a:rPr>
              <a:t> </a:t>
            </a:r>
            <a:r>
              <a:rPr lang="fr-FR" sz="2400" b="1" dirty="0">
                <a:solidFill>
                  <a:srgbClr val="000090"/>
                </a:solidFill>
                <a:latin typeface="Garamond"/>
                <a:cs typeface="Garamond"/>
              </a:rPr>
              <a:t>Epiphane persécuta terriblement </a:t>
            </a:r>
            <a:r>
              <a:rPr lang="fr-FR" sz="2400" b="1" dirty="0" smtClean="0">
                <a:solidFill>
                  <a:srgbClr val="000090"/>
                </a:solidFill>
                <a:latin typeface="Garamond"/>
                <a:cs typeface="Garamond"/>
              </a:rPr>
              <a:t>Israël</a:t>
            </a:r>
          </a:p>
          <a:p>
            <a:pPr lvl="2">
              <a:buClr>
                <a:srgbClr val="000090"/>
              </a:buClr>
              <a:buFont typeface="Wingdings" charset="2"/>
              <a:buChar char="§"/>
            </a:pPr>
            <a:r>
              <a:rPr lang="fr-FR" sz="2400" b="1" dirty="0" smtClean="0">
                <a:solidFill>
                  <a:srgbClr val="000090"/>
                </a:solidFill>
                <a:latin typeface="Garamond"/>
                <a:cs typeface="Garamond"/>
              </a:rPr>
              <a:t>Il voulut interdire le culte </a:t>
            </a:r>
            <a:r>
              <a:rPr lang="fr-FR" sz="2400" b="1" dirty="0" err="1" smtClean="0">
                <a:solidFill>
                  <a:srgbClr val="000090"/>
                </a:solidFill>
                <a:latin typeface="Garamond"/>
                <a:cs typeface="Garamond"/>
              </a:rPr>
              <a:t>israèlite</a:t>
            </a:r>
            <a:r>
              <a:rPr lang="fr-FR" sz="2400" b="1" dirty="0" smtClean="0">
                <a:solidFill>
                  <a:srgbClr val="000090"/>
                </a:solidFill>
                <a:latin typeface="Garamond"/>
                <a:cs typeface="Garamond"/>
              </a:rPr>
              <a:t> et imposer l’</a:t>
            </a:r>
            <a:r>
              <a:rPr lang="fr-FR" sz="2400" b="1" dirty="0" err="1" smtClean="0">
                <a:solidFill>
                  <a:srgbClr val="000090"/>
                </a:solidFill>
                <a:latin typeface="Garamond"/>
                <a:cs typeface="Garamond"/>
              </a:rPr>
              <a:t>idolatrie</a:t>
            </a:r>
            <a:endParaRPr lang="fr-FR" sz="2400" b="1" dirty="0" smtClean="0">
              <a:solidFill>
                <a:srgbClr val="000090"/>
              </a:solidFill>
              <a:latin typeface="Garamond"/>
              <a:cs typeface="Garamond"/>
            </a:endParaRP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8.10/14</a:t>
            </a:r>
          </a:p>
          <a:p>
            <a:pPr lvl="2">
              <a:buClr>
                <a:srgbClr val="000090"/>
              </a:buClr>
              <a:buFont typeface="Wingdings" charset="2"/>
              <a:buChar char="§"/>
            </a:pPr>
            <a:r>
              <a:rPr lang="fr-FR" sz="2400" b="1" dirty="0" smtClean="0">
                <a:solidFill>
                  <a:srgbClr val="000090"/>
                </a:solidFill>
                <a:latin typeface="Garamond"/>
                <a:cs typeface="Garamond"/>
              </a:rPr>
              <a:t>Il sacrifie une truie dans le temple</a:t>
            </a: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11.31/45</a:t>
            </a:r>
          </a:p>
        </p:txBody>
      </p:sp>
    </p:spTree>
    <p:extLst>
      <p:ext uri="{BB962C8B-B14F-4D97-AF65-F5344CB8AC3E}">
        <p14:creationId xmlns:p14="http://schemas.microsoft.com/office/powerpoint/2010/main" val="3178654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La Grèce</a:t>
            </a:r>
          </a:p>
          <a:p>
            <a:pPr lvl="2">
              <a:buClr>
                <a:srgbClr val="000090"/>
              </a:buClr>
              <a:buFont typeface="Wingdings" charset="2"/>
              <a:buChar char="§"/>
            </a:pPr>
            <a:r>
              <a:rPr lang="fr-FR" sz="2400" b="1" dirty="0" err="1" smtClean="0">
                <a:solidFill>
                  <a:srgbClr val="000090"/>
                </a:solidFill>
                <a:latin typeface="Garamond"/>
                <a:cs typeface="Garamond"/>
              </a:rPr>
              <a:t>Antiochus</a:t>
            </a:r>
            <a:r>
              <a:rPr lang="fr-FR" sz="2400" b="1" dirty="0" smtClean="0">
                <a:solidFill>
                  <a:srgbClr val="000090"/>
                </a:solidFill>
                <a:latin typeface="Garamond"/>
                <a:cs typeface="Garamond"/>
              </a:rPr>
              <a:t> </a:t>
            </a:r>
            <a:r>
              <a:rPr lang="fr-FR" sz="2400" b="1" dirty="0">
                <a:solidFill>
                  <a:srgbClr val="000090"/>
                </a:solidFill>
                <a:latin typeface="Garamond"/>
                <a:cs typeface="Garamond"/>
              </a:rPr>
              <a:t>Epiphane est un type de </a:t>
            </a:r>
            <a:r>
              <a:rPr lang="fr-FR" sz="2400" b="1" dirty="0" smtClean="0">
                <a:solidFill>
                  <a:srgbClr val="000090"/>
                </a:solidFill>
                <a:latin typeface="Garamond"/>
                <a:cs typeface="Garamond"/>
              </a:rPr>
              <a:t>l’</a:t>
            </a:r>
            <a:r>
              <a:rPr lang="fr-FR" sz="2400" b="1" dirty="0" err="1" smtClean="0">
                <a:solidFill>
                  <a:srgbClr val="000090"/>
                </a:solidFill>
                <a:latin typeface="Garamond"/>
                <a:cs typeface="Garamond"/>
              </a:rPr>
              <a:t>Antichrist</a:t>
            </a:r>
            <a:endParaRPr lang="fr-FR" sz="2400" b="1" dirty="0" smtClean="0">
              <a:solidFill>
                <a:srgbClr val="000090"/>
              </a:solidFill>
              <a:latin typeface="Garamond"/>
              <a:cs typeface="Garamond"/>
            </a:endParaRPr>
          </a:p>
          <a:p>
            <a:pPr marL="2023110" lvl="7" indent="-514350">
              <a:lnSpc>
                <a:spcPct val="80000"/>
              </a:lnSpc>
              <a:buClr>
                <a:schemeClr val="tx1"/>
              </a:buClr>
              <a:buNone/>
            </a:pPr>
            <a:r>
              <a:rPr lang="fr-FR" sz="3500" b="1" dirty="0">
                <a:solidFill>
                  <a:schemeClr val="accent4">
                    <a:lumMod val="50000"/>
                  </a:schemeClr>
                </a:solidFill>
                <a:latin typeface="Garamond"/>
                <a:cs typeface="Garamond"/>
              </a:rPr>
              <a:t>Daniel 8.15/26</a:t>
            </a:r>
          </a:p>
        </p:txBody>
      </p:sp>
    </p:spTree>
    <p:extLst>
      <p:ext uri="{BB962C8B-B14F-4D97-AF65-F5344CB8AC3E}">
        <p14:creationId xmlns:p14="http://schemas.microsoft.com/office/powerpoint/2010/main" val="906736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45720" indent="0">
              <a:buClr>
                <a:schemeClr val="accent5"/>
              </a:buClr>
              <a:buNone/>
            </a:pPr>
            <a:r>
              <a:rPr lang="fr-FR" sz="3100" dirty="0">
                <a:solidFill>
                  <a:schemeClr val="tx1"/>
                </a:solidFill>
                <a:latin typeface="Garamond"/>
                <a:cs typeface="Garamond"/>
              </a:rPr>
              <a:t>Les jambes et les pieds de fer mêlé d’argile, la quatrième bête du chapitre 7 </a:t>
            </a:r>
          </a:p>
          <a:p>
            <a:pPr marL="560070" indent="-514350">
              <a:buClr>
                <a:srgbClr val="000090"/>
              </a:buClr>
              <a:buFont typeface="+mj-lt"/>
              <a:buAutoNum type="alphaLcParenR"/>
            </a:pPr>
            <a:r>
              <a:rPr lang="fr-FR" sz="2800" b="1" dirty="0" smtClean="0">
                <a:solidFill>
                  <a:srgbClr val="000090"/>
                </a:solidFill>
                <a:latin typeface="Garamond"/>
                <a:cs typeface="Garamond"/>
              </a:rPr>
              <a:t>Quelle </a:t>
            </a:r>
            <a:r>
              <a:rPr lang="fr-FR" sz="2800" b="1" dirty="0">
                <a:solidFill>
                  <a:srgbClr val="000090"/>
                </a:solidFill>
                <a:latin typeface="Garamond"/>
                <a:cs typeface="Garamond"/>
              </a:rPr>
              <a:t>est l’importance du quatrième empire </a:t>
            </a:r>
            <a:r>
              <a:rPr lang="fr-FR" sz="2800" b="1" dirty="0" smtClean="0">
                <a:solidFill>
                  <a:srgbClr val="000090"/>
                </a:solidFill>
                <a:latin typeface="Garamond"/>
                <a:cs typeface="Garamond"/>
              </a:rPr>
              <a:t>?</a:t>
            </a:r>
          </a:p>
          <a:p>
            <a:pPr marL="45720" indent="0">
              <a:buClr>
                <a:schemeClr val="accent5"/>
              </a:buClr>
              <a:buNone/>
            </a:pPr>
            <a:r>
              <a:rPr lang="fr-FR" sz="3100" dirty="0">
                <a:solidFill>
                  <a:schemeClr val="tx1"/>
                </a:solidFill>
                <a:latin typeface="Garamond"/>
                <a:cs typeface="Garamond"/>
              </a:rPr>
              <a:t>Daniel lui accorde une plus grande place que les royaumes précédents.</a:t>
            </a:r>
          </a:p>
          <a:p>
            <a:pPr marL="560070" indent="-514350">
              <a:buClr>
                <a:srgbClr val="000090"/>
              </a:buClr>
              <a:buFont typeface="+mj-lt"/>
              <a:buAutoNum type="alphaLcParenR" startAt="2"/>
            </a:pPr>
            <a:r>
              <a:rPr lang="fr-FR" sz="2800" b="1" dirty="0">
                <a:solidFill>
                  <a:srgbClr val="000090"/>
                </a:solidFill>
                <a:latin typeface="Garamond"/>
                <a:cs typeface="Garamond"/>
              </a:rPr>
              <a:t>Pourquoi pense-t-on que ce quatrième royaume désigne l’empire romain </a:t>
            </a:r>
            <a:r>
              <a:rPr lang="fr-FR" sz="2800" b="1" dirty="0" smtClean="0">
                <a:solidFill>
                  <a:srgbClr val="000090"/>
                </a:solidFill>
                <a:latin typeface="Garamond"/>
                <a:cs typeface="Garamond"/>
              </a:rPr>
              <a:t>?</a:t>
            </a:r>
          </a:p>
        </p:txBody>
      </p:sp>
    </p:spTree>
    <p:extLst>
      <p:ext uri="{BB962C8B-B14F-4D97-AF65-F5344CB8AC3E}">
        <p14:creationId xmlns:p14="http://schemas.microsoft.com/office/powerpoint/2010/main" val="34025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fontScale="77500" lnSpcReduction="20000"/>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2"/>
            </a:pPr>
            <a:r>
              <a:rPr lang="fr-FR" sz="2800" b="1" dirty="0" smtClean="0">
                <a:solidFill>
                  <a:srgbClr val="000090"/>
                </a:solidFill>
                <a:latin typeface="Garamond"/>
                <a:cs typeface="Garamond"/>
              </a:rPr>
              <a:t>Pourquoi </a:t>
            </a:r>
            <a:r>
              <a:rPr lang="fr-FR" sz="2800" b="1" dirty="0">
                <a:solidFill>
                  <a:srgbClr val="000090"/>
                </a:solidFill>
                <a:latin typeface="Garamond"/>
                <a:cs typeface="Garamond"/>
              </a:rPr>
              <a:t>pense-t-on que ce quatrième royaume désigne l’empire romain </a:t>
            </a:r>
            <a:r>
              <a:rPr lang="fr-FR" sz="2800" b="1" dirty="0" smtClean="0">
                <a:solidFill>
                  <a:srgbClr val="000090"/>
                </a:solidFill>
                <a:latin typeface="Garamond"/>
                <a:cs typeface="Garamond"/>
              </a:rPr>
              <a:t>?</a:t>
            </a:r>
          </a:p>
          <a:p>
            <a:pPr lvl="2">
              <a:buClr>
                <a:srgbClr val="000090"/>
              </a:buClr>
              <a:buFont typeface="Wingdings" charset="2"/>
              <a:buChar char="§"/>
            </a:pPr>
            <a:r>
              <a:rPr lang="fr-FR" sz="2600" b="1" dirty="0">
                <a:solidFill>
                  <a:srgbClr val="000090"/>
                </a:solidFill>
                <a:latin typeface="Garamond"/>
                <a:cs typeface="Garamond"/>
              </a:rPr>
              <a:t>Force extraordinaire et domination universelle.</a:t>
            </a:r>
          </a:p>
          <a:p>
            <a:pPr lvl="2">
              <a:buClr>
                <a:srgbClr val="000090"/>
              </a:buClr>
              <a:buFont typeface="Wingdings" charset="2"/>
              <a:buChar char="§"/>
            </a:pPr>
            <a:r>
              <a:rPr lang="fr-FR" sz="2600" b="1" dirty="0">
                <a:solidFill>
                  <a:srgbClr val="000090"/>
                </a:solidFill>
                <a:latin typeface="Garamond"/>
                <a:cs typeface="Garamond"/>
              </a:rPr>
              <a:t>Sera divisé en deux</a:t>
            </a:r>
          </a:p>
          <a:p>
            <a:pPr lvl="2">
              <a:buClr>
                <a:srgbClr val="000090"/>
              </a:buClr>
              <a:buFont typeface="Wingdings" charset="2"/>
              <a:buChar char="§"/>
            </a:pPr>
            <a:r>
              <a:rPr lang="fr-FR" sz="2600" b="1" dirty="0">
                <a:solidFill>
                  <a:srgbClr val="000090"/>
                </a:solidFill>
                <a:latin typeface="Garamond"/>
                <a:cs typeface="Garamond"/>
              </a:rPr>
              <a:t>De lui viendra l’</a:t>
            </a:r>
            <a:r>
              <a:rPr lang="fr-FR" sz="2600" b="1" dirty="0" err="1">
                <a:solidFill>
                  <a:srgbClr val="000090"/>
                </a:solidFill>
                <a:latin typeface="Garamond"/>
                <a:cs typeface="Garamond"/>
              </a:rPr>
              <a:t>Antichrist</a:t>
            </a:r>
            <a:endParaRPr lang="fr-FR" sz="2600" b="1" dirty="0">
              <a:solidFill>
                <a:srgbClr val="000090"/>
              </a:solidFill>
              <a:latin typeface="Garamond"/>
              <a:cs typeface="Garamond"/>
            </a:endParaRPr>
          </a:p>
          <a:p>
            <a:pPr marL="2023110" lvl="7" indent="-514350">
              <a:buClr>
                <a:schemeClr val="tx1"/>
              </a:buClr>
              <a:buNone/>
            </a:pPr>
            <a:r>
              <a:rPr lang="fr-FR" sz="4100" b="1" dirty="0">
                <a:solidFill>
                  <a:schemeClr val="accent4">
                    <a:lumMod val="50000"/>
                  </a:schemeClr>
                </a:solidFill>
                <a:latin typeface="Garamond"/>
                <a:cs typeface="Garamond"/>
              </a:rPr>
              <a:t>Daniel 7.23/25</a:t>
            </a:r>
          </a:p>
          <a:p>
            <a:pPr marL="2023110" lvl="7" indent="-514350">
              <a:buClr>
                <a:schemeClr val="tx1"/>
              </a:buClr>
              <a:buNone/>
            </a:pPr>
            <a:r>
              <a:rPr lang="fr-FR" sz="4100" b="1" dirty="0">
                <a:solidFill>
                  <a:schemeClr val="accent4">
                    <a:lumMod val="50000"/>
                  </a:schemeClr>
                </a:solidFill>
                <a:latin typeface="Garamond"/>
                <a:cs typeface="Garamond"/>
              </a:rPr>
              <a:t>Daniel 9.26</a:t>
            </a:r>
          </a:p>
          <a:p>
            <a:pPr lvl="2">
              <a:buClr>
                <a:srgbClr val="000090"/>
              </a:buClr>
              <a:buFont typeface="Wingdings" charset="2"/>
              <a:buChar char="§"/>
            </a:pPr>
            <a:r>
              <a:rPr lang="fr-FR" sz="2800" b="1" dirty="0">
                <a:solidFill>
                  <a:srgbClr val="000090"/>
                </a:solidFill>
                <a:latin typeface="Garamond"/>
                <a:cs typeface="Garamond"/>
              </a:rPr>
              <a:t>La quatrième bête réapparaît dans l’Apocalypse:</a:t>
            </a:r>
          </a:p>
          <a:p>
            <a:pPr marL="2023110" lvl="7" indent="-514350">
              <a:buClr>
                <a:schemeClr val="tx1"/>
              </a:buClr>
              <a:buNone/>
            </a:pPr>
            <a:r>
              <a:rPr lang="fr-FR" sz="4500" b="1" dirty="0">
                <a:solidFill>
                  <a:schemeClr val="accent4">
                    <a:lumMod val="50000"/>
                  </a:schemeClr>
                </a:solidFill>
                <a:latin typeface="Garamond"/>
                <a:cs typeface="Garamond"/>
              </a:rPr>
              <a:t>Daniel 7.7</a:t>
            </a:r>
          </a:p>
          <a:p>
            <a:pPr marL="2023110" lvl="7" indent="-514350">
              <a:buClr>
                <a:schemeClr val="tx1"/>
              </a:buClr>
              <a:buNone/>
            </a:pPr>
            <a:r>
              <a:rPr lang="fr-FR" sz="4500" b="1" dirty="0">
                <a:solidFill>
                  <a:schemeClr val="accent4">
                    <a:lumMod val="50000"/>
                  </a:schemeClr>
                </a:solidFill>
                <a:latin typeface="Garamond"/>
                <a:cs typeface="Garamond"/>
              </a:rPr>
              <a:t>Apocalypse 13.1/2</a:t>
            </a:r>
          </a:p>
          <a:p>
            <a:pPr marL="2023110" lvl="7" indent="-514350">
              <a:buClr>
                <a:schemeClr val="tx1"/>
              </a:buClr>
              <a:buNone/>
            </a:pPr>
            <a:r>
              <a:rPr lang="fr-FR" sz="4500" b="1" dirty="0">
                <a:solidFill>
                  <a:schemeClr val="accent4">
                    <a:lumMod val="50000"/>
                  </a:schemeClr>
                </a:solidFill>
                <a:latin typeface="Garamond"/>
                <a:cs typeface="Garamond"/>
              </a:rPr>
              <a:t>Apocalypse 17.7/9, 18</a:t>
            </a:r>
          </a:p>
          <a:p>
            <a:pPr marL="560070" indent="-514350">
              <a:buClr>
                <a:srgbClr val="000090"/>
              </a:buClr>
              <a:buFont typeface="+mj-lt"/>
              <a:buAutoNum type="alphaLcParenR"/>
            </a:pPr>
            <a:endParaRPr lang="fr-FR" sz="2800" b="1" dirty="0">
              <a:solidFill>
                <a:srgbClr val="000090"/>
              </a:solidFill>
              <a:latin typeface="Garamond"/>
              <a:cs typeface="Garamond"/>
            </a:endParaRPr>
          </a:p>
        </p:txBody>
      </p:sp>
    </p:spTree>
    <p:extLst>
      <p:ext uri="{BB962C8B-B14F-4D97-AF65-F5344CB8AC3E}">
        <p14:creationId xmlns:p14="http://schemas.microsoft.com/office/powerpoint/2010/main" val="1569772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1000"/>
                                        <p:tgtEl>
                                          <p:spTgt spid="3">
                                            <p:txEl>
                                              <p:pRg st="7" end="7"/>
                                            </p:txEl>
                                          </p:spTgt>
                                        </p:tgtEl>
                                      </p:cBhvr>
                                    </p:animEffect>
                                    <p:anim calcmode="lin" valueType="num">
                                      <p:cBhvr>
                                        <p:cTn id="8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 calcmode="lin" valueType="num">
                                      <p:cBhvr>
                                        <p:cTn id="8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8" end="8"/>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 calcmode="lin" valueType="num">
                                      <p:cBhvr>
                                        <p:cTn id="99"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9" end="9"/>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5" presetClass="entr" presetSubtype="0" fill="hold" nodeType="clickEffect">
                                  <p:stCondLst>
                                    <p:cond delay="0"/>
                                  </p:stCondLst>
                                  <p:childTnLst>
                                    <p:set>
                                      <p:cBhvr>
                                        <p:cTn id="110" dur="1" fill="hold">
                                          <p:stCondLst>
                                            <p:cond delay="0"/>
                                          </p:stCondLst>
                                        </p:cTn>
                                        <p:tgtEl>
                                          <p:spTgt spid="3">
                                            <p:txEl>
                                              <p:pRg st="10" end="10"/>
                                            </p:txEl>
                                          </p:spTgt>
                                        </p:tgtEl>
                                        <p:attrNameLst>
                                          <p:attrName>style.visibility</p:attrName>
                                        </p:attrNameLst>
                                      </p:cBhvr>
                                      <p:to>
                                        <p:strVal val="visible"/>
                                      </p:to>
                                    </p:set>
                                    <p:anim calcmode="lin" valueType="num">
                                      <p:cBhvr>
                                        <p:cTn id="111"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12"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13"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14"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15"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16"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7"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8" dur="1000" decel="50000">
                                          <p:stCondLst>
                                            <p:cond delay="0"/>
                                          </p:stCondLst>
                                        </p:cTn>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3"/>
            </a:pPr>
            <a:r>
              <a:rPr lang="fr-FR" sz="2800" b="1" dirty="0" smtClean="0">
                <a:solidFill>
                  <a:srgbClr val="000090"/>
                </a:solidFill>
                <a:latin typeface="Garamond"/>
                <a:cs typeface="Garamond"/>
              </a:rPr>
              <a:t>Quelle </a:t>
            </a:r>
            <a:r>
              <a:rPr lang="fr-FR" sz="2800" b="1" dirty="0">
                <a:solidFill>
                  <a:srgbClr val="000090"/>
                </a:solidFill>
                <a:latin typeface="Garamond"/>
                <a:cs typeface="Garamond"/>
              </a:rPr>
              <a:t>est la principale caractéristique de cet empire </a:t>
            </a:r>
            <a:r>
              <a:rPr lang="fr-FR" sz="2800" b="1" dirty="0" smtClean="0">
                <a:solidFill>
                  <a:srgbClr val="000090"/>
                </a:solidFill>
                <a:latin typeface="Garamond"/>
                <a:cs typeface="Garamond"/>
              </a:rPr>
              <a:t>?</a:t>
            </a:r>
          </a:p>
          <a:p>
            <a:pPr marL="45720" indent="0">
              <a:buClr>
                <a:schemeClr val="accent5"/>
              </a:buClr>
              <a:buNone/>
            </a:pPr>
            <a:r>
              <a:rPr lang="fr-FR" sz="3600" dirty="0">
                <a:solidFill>
                  <a:schemeClr val="tx1"/>
                </a:solidFill>
                <a:latin typeface="Garamond"/>
                <a:cs typeface="Garamond"/>
              </a:rPr>
              <a:t>Force brutale</a:t>
            </a:r>
          </a:p>
          <a:p>
            <a:pPr marL="2023110" lvl="7" indent="-514350">
              <a:buClr>
                <a:schemeClr val="tx1"/>
              </a:buClr>
              <a:buNone/>
            </a:pPr>
            <a:r>
              <a:rPr lang="fr-FR" sz="3800" b="1" dirty="0">
                <a:solidFill>
                  <a:schemeClr val="accent4">
                    <a:lumMod val="50000"/>
                  </a:schemeClr>
                </a:solidFill>
                <a:latin typeface="Garamond"/>
                <a:cs typeface="Garamond"/>
              </a:rPr>
              <a:t>Daniel 2.40; 7.7,19,23</a:t>
            </a:r>
          </a:p>
          <a:p>
            <a:pPr marL="560070" indent="-514350">
              <a:buClr>
                <a:srgbClr val="000090"/>
              </a:buClr>
              <a:buFont typeface="+mj-lt"/>
              <a:buAutoNum type="alphaLcParenR" startAt="4"/>
            </a:pPr>
            <a:r>
              <a:rPr lang="fr-FR" sz="2800" b="1" dirty="0">
                <a:solidFill>
                  <a:srgbClr val="000090"/>
                </a:solidFill>
                <a:latin typeface="Garamond"/>
                <a:cs typeface="Garamond"/>
              </a:rPr>
              <a:t>Que signifie cependant l’argile mêlée au fer (2.33) </a:t>
            </a:r>
            <a:r>
              <a:rPr lang="fr-FR" sz="2800" b="1" dirty="0" smtClean="0">
                <a:solidFill>
                  <a:srgbClr val="000090"/>
                </a:solidFill>
                <a:latin typeface="Garamond"/>
                <a:cs typeface="Garamond"/>
              </a:rPr>
              <a:t>?</a:t>
            </a:r>
          </a:p>
          <a:p>
            <a:pPr marL="2023110" lvl="7" indent="-514350">
              <a:buClr>
                <a:schemeClr val="tx1"/>
              </a:buClr>
              <a:buNone/>
            </a:pPr>
            <a:r>
              <a:rPr lang="fr-FR" sz="3800" b="1" dirty="0">
                <a:solidFill>
                  <a:schemeClr val="accent4">
                    <a:lumMod val="50000"/>
                  </a:schemeClr>
                </a:solidFill>
                <a:latin typeface="Garamond"/>
                <a:cs typeface="Garamond"/>
              </a:rPr>
              <a:t>Daniel 2.41/43</a:t>
            </a:r>
          </a:p>
        </p:txBody>
      </p:sp>
    </p:spTree>
    <p:extLst>
      <p:ext uri="{BB962C8B-B14F-4D97-AF65-F5344CB8AC3E}">
        <p14:creationId xmlns:p14="http://schemas.microsoft.com/office/powerpoint/2010/main" val="3890937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42999" y="731519"/>
            <a:ext cx="7191133" cy="4776283"/>
          </a:xfrm>
        </p:spPr>
        <p:txBody>
          <a:bodyPr>
            <a:noAutofit/>
          </a:bodyPr>
          <a:lstStyle/>
          <a:p>
            <a:pPr marL="45720" indent="0" algn="just">
              <a:buNone/>
            </a:pPr>
            <a:r>
              <a:rPr lang="fr-FR" sz="3200" dirty="0">
                <a:solidFill>
                  <a:srgbClr val="008000"/>
                </a:solidFill>
                <a:latin typeface="Garamond"/>
                <a:cs typeface="Garamond"/>
              </a:rPr>
              <a:t>Il y a plusieurs demeures dans la maison de mon Père. Si cela n'était pas, je vous l'aurais dit. Je vais vous préparer une </a:t>
            </a:r>
            <a:r>
              <a:rPr lang="fr-FR" sz="3200" dirty="0" smtClean="0">
                <a:solidFill>
                  <a:srgbClr val="008000"/>
                </a:solidFill>
                <a:latin typeface="Garamond"/>
                <a:cs typeface="Garamond"/>
              </a:rPr>
              <a:t>place</a:t>
            </a:r>
            <a:r>
              <a:rPr lang="fr-FR" sz="3200" dirty="0">
                <a:solidFill>
                  <a:srgbClr val="008000"/>
                </a:solidFill>
                <a:latin typeface="Garamond"/>
                <a:cs typeface="Garamond"/>
              </a:rPr>
              <a:t>. Et, lorsque je m'en serai allé, et que je vous aurai préparé une place, je reviendrai, et je vous prendrai avec moi, afin que là où je suis vous y soyez aussi. </a:t>
            </a:r>
            <a:endParaRPr lang="fr-FR" sz="3200" dirty="0" smtClean="0">
              <a:solidFill>
                <a:srgbClr val="008000"/>
              </a:solidFill>
              <a:latin typeface="Garamond"/>
              <a:cs typeface="Garamond"/>
            </a:endParaRPr>
          </a:p>
          <a:p>
            <a:pPr marL="45720" indent="0" algn="r">
              <a:buNone/>
            </a:pPr>
            <a:r>
              <a:rPr lang="fr-FR" sz="3200" dirty="0" smtClean="0">
                <a:solidFill>
                  <a:srgbClr val="008000"/>
                </a:solidFill>
                <a:latin typeface="Garamond"/>
                <a:cs typeface="Garamond"/>
              </a:rPr>
              <a:t>Jean 14.2/3</a:t>
            </a:r>
          </a:p>
        </p:txBody>
      </p:sp>
    </p:spTree>
    <p:extLst>
      <p:ext uri="{BB962C8B-B14F-4D97-AF65-F5344CB8AC3E}">
        <p14:creationId xmlns:p14="http://schemas.microsoft.com/office/powerpoint/2010/main" val="3345828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fontScale="85000" lnSpcReduction="10000"/>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5"/>
            </a:pPr>
            <a:r>
              <a:rPr lang="fr-FR" sz="2800" b="1" dirty="0" smtClean="0">
                <a:solidFill>
                  <a:srgbClr val="000090"/>
                </a:solidFill>
                <a:latin typeface="Garamond"/>
                <a:cs typeface="Garamond"/>
              </a:rPr>
              <a:t>Comment </a:t>
            </a:r>
            <a:r>
              <a:rPr lang="fr-FR" sz="2800" b="1" dirty="0">
                <a:solidFill>
                  <a:srgbClr val="000090"/>
                </a:solidFill>
                <a:latin typeface="Garamond"/>
                <a:cs typeface="Garamond"/>
              </a:rPr>
              <a:t>comprendre que l’empire </a:t>
            </a:r>
            <a:r>
              <a:rPr lang="fr-FR" sz="2800" b="1" dirty="0" smtClean="0">
                <a:solidFill>
                  <a:srgbClr val="000090"/>
                </a:solidFill>
                <a:latin typeface="Garamond"/>
                <a:cs typeface="Garamond"/>
              </a:rPr>
              <a:t>romain ait </a:t>
            </a:r>
            <a:r>
              <a:rPr lang="fr-FR" sz="2800" b="1" dirty="0">
                <a:solidFill>
                  <a:srgbClr val="000090"/>
                </a:solidFill>
                <a:latin typeface="Garamond"/>
                <a:cs typeface="Garamond"/>
              </a:rPr>
              <a:t>disparu et doive cependant, d’après Daniel, exister au moment de l’avènement de Christ </a:t>
            </a:r>
            <a:r>
              <a:rPr lang="fr-FR" sz="2800" b="1" dirty="0" smtClean="0">
                <a:solidFill>
                  <a:srgbClr val="000090"/>
                </a:solidFill>
                <a:latin typeface="Garamond"/>
                <a:cs typeface="Garamond"/>
              </a:rPr>
              <a:t>?</a:t>
            </a:r>
          </a:p>
          <a:p>
            <a:pPr marL="45720" indent="0">
              <a:buClr>
                <a:schemeClr val="accent5"/>
              </a:buClr>
              <a:buNone/>
            </a:pPr>
            <a:r>
              <a:rPr lang="fr-FR" sz="3600" dirty="0">
                <a:solidFill>
                  <a:schemeClr val="tx1"/>
                </a:solidFill>
                <a:latin typeface="Garamond"/>
                <a:cs typeface="Garamond"/>
              </a:rPr>
              <a:t>La pierre, c’est Jésus. Le quatrième royaume subsiste au moment de Sa venue en gloire.</a:t>
            </a:r>
          </a:p>
          <a:p>
            <a:pPr marL="2023110" lvl="7" indent="-514350">
              <a:buClr>
                <a:schemeClr val="tx1"/>
              </a:buClr>
              <a:buNone/>
            </a:pPr>
            <a:r>
              <a:rPr lang="fr-FR" sz="4100" b="1" dirty="0">
                <a:solidFill>
                  <a:schemeClr val="accent4">
                    <a:lumMod val="50000"/>
                  </a:schemeClr>
                </a:solidFill>
                <a:latin typeface="Garamond"/>
                <a:cs typeface="Garamond"/>
              </a:rPr>
              <a:t>Daniel 7.8/14</a:t>
            </a:r>
          </a:p>
          <a:p>
            <a:pPr marL="45720" indent="0">
              <a:buClr>
                <a:schemeClr val="accent5"/>
              </a:buClr>
              <a:buNone/>
            </a:pPr>
            <a:r>
              <a:rPr lang="fr-FR" sz="3900" dirty="0">
                <a:solidFill>
                  <a:schemeClr val="tx1"/>
                </a:solidFill>
                <a:latin typeface="Garamond"/>
                <a:cs typeface="Garamond"/>
              </a:rPr>
              <a:t>L’empire romain réapparaît sous une forme nouvelle</a:t>
            </a:r>
          </a:p>
          <a:p>
            <a:pPr marL="2023110" lvl="7" indent="-514350">
              <a:buClr>
                <a:schemeClr val="tx1"/>
              </a:buClr>
              <a:buNone/>
            </a:pPr>
            <a:r>
              <a:rPr lang="fr-FR" sz="4100" b="1" dirty="0">
                <a:solidFill>
                  <a:schemeClr val="accent4">
                    <a:lumMod val="50000"/>
                  </a:schemeClr>
                </a:solidFill>
                <a:latin typeface="Garamond"/>
                <a:cs typeface="Garamond"/>
              </a:rPr>
              <a:t>Apocalypse 17.8; 13.3</a:t>
            </a:r>
          </a:p>
        </p:txBody>
      </p:sp>
    </p:spTree>
    <p:extLst>
      <p:ext uri="{BB962C8B-B14F-4D97-AF65-F5344CB8AC3E}">
        <p14:creationId xmlns:p14="http://schemas.microsoft.com/office/powerpoint/2010/main" val="1424657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6"/>
            </a:pPr>
            <a:r>
              <a:rPr lang="fr-FR" sz="2800" b="1" dirty="0" smtClean="0">
                <a:solidFill>
                  <a:srgbClr val="000090"/>
                </a:solidFill>
                <a:latin typeface="Garamond"/>
                <a:cs typeface="Garamond"/>
              </a:rPr>
              <a:t>Que </a:t>
            </a:r>
            <a:r>
              <a:rPr lang="fr-FR" sz="2800" b="1" dirty="0">
                <a:solidFill>
                  <a:srgbClr val="000090"/>
                </a:solidFill>
                <a:latin typeface="Garamond"/>
                <a:cs typeface="Garamond"/>
              </a:rPr>
              <a:t>signifient les dix orteils de la statue </a:t>
            </a:r>
            <a:r>
              <a:rPr lang="fr-FR" sz="2800" b="1" dirty="0" smtClean="0">
                <a:solidFill>
                  <a:srgbClr val="000090"/>
                </a:solidFill>
                <a:latin typeface="Garamond"/>
                <a:cs typeface="Garamond"/>
              </a:rPr>
              <a:t>?</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Daniel 2.42; 7.24</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Apocalypse 17.12/17</a:t>
            </a:r>
          </a:p>
          <a:p>
            <a:pPr marL="45720" indent="0">
              <a:lnSpc>
                <a:spcPct val="90000"/>
              </a:lnSpc>
              <a:buClr>
                <a:schemeClr val="accent5"/>
              </a:buClr>
              <a:buNone/>
            </a:pPr>
            <a:r>
              <a:rPr lang="fr-FR" sz="3100" dirty="0">
                <a:solidFill>
                  <a:schemeClr val="tx1"/>
                </a:solidFill>
                <a:latin typeface="Garamond"/>
                <a:cs typeface="Garamond"/>
              </a:rPr>
              <a:t>La communauté Européenne</a:t>
            </a:r>
            <a:r>
              <a:rPr lang="fr-FR" sz="3100" dirty="0" smtClean="0">
                <a:solidFill>
                  <a:schemeClr val="tx1"/>
                </a:solidFill>
                <a:latin typeface="Garamond"/>
                <a:cs typeface="Garamond"/>
              </a:rPr>
              <a:t>?</a:t>
            </a:r>
            <a:endParaRPr lang="fr-FR" sz="3100" dirty="0">
              <a:solidFill>
                <a:schemeClr val="tx1"/>
              </a:solidFill>
              <a:latin typeface="Garamond"/>
              <a:cs typeface="Garamond"/>
            </a:endParaRPr>
          </a:p>
        </p:txBody>
      </p:sp>
    </p:spTree>
    <p:extLst>
      <p:ext uri="{BB962C8B-B14F-4D97-AF65-F5344CB8AC3E}">
        <p14:creationId xmlns:p14="http://schemas.microsoft.com/office/powerpoint/2010/main" val="238399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7"/>
            </a:pPr>
            <a:r>
              <a:rPr lang="fr-FR" sz="2800" b="1" dirty="0" smtClean="0">
                <a:solidFill>
                  <a:srgbClr val="000090"/>
                </a:solidFill>
                <a:latin typeface="Garamond"/>
                <a:cs typeface="Garamond"/>
              </a:rPr>
              <a:t>Quels </a:t>
            </a:r>
            <a:r>
              <a:rPr lang="fr-FR" sz="2800" b="1" dirty="0">
                <a:solidFill>
                  <a:srgbClr val="000090"/>
                </a:solidFill>
                <a:latin typeface="Garamond"/>
                <a:cs typeface="Garamond"/>
              </a:rPr>
              <a:t>rapports cet empire a-t-il eu avec Israël </a:t>
            </a:r>
            <a:r>
              <a:rPr lang="fr-FR" sz="2800" b="1" dirty="0" smtClean="0">
                <a:solidFill>
                  <a:srgbClr val="000090"/>
                </a:solidFill>
                <a:latin typeface="Garamond"/>
                <a:cs typeface="Garamond"/>
              </a:rPr>
              <a:t>?</a:t>
            </a:r>
          </a:p>
          <a:p>
            <a:pPr lvl="2">
              <a:lnSpc>
                <a:spcPct val="80000"/>
              </a:lnSpc>
              <a:buClr>
                <a:srgbClr val="000090"/>
              </a:buClr>
              <a:buFont typeface="Wingdings" charset="2"/>
              <a:buChar char="§"/>
            </a:pPr>
            <a:r>
              <a:rPr lang="fr-FR" sz="2000" b="1" dirty="0">
                <a:solidFill>
                  <a:srgbClr val="000090"/>
                </a:solidFill>
                <a:latin typeface="Garamond"/>
                <a:cs typeface="Garamond"/>
              </a:rPr>
              <a:t>Les Romains ont crucifié le Christ, détruit Jérusalem, dispersé les juifs.</a:t>
            </a:r>
          </a:p>
          <a:p>
            <a:pPr lvl="2">
              <a:lnSpc>
                <a:spcPct val="80000"/>
              </a:lnSpc>
              <a:buClr>
                <a:srgbClr val="000090"/>
              </a:buClr>
              <a:buFont typeface="Wingdings" charset="2"/>
              <a:buChar char="§"/>
            </a:pPr>
            <a:r>
              <a:rPr lang="fr-FR" sz="2000" b="1" dirty="0">
                <a:solidFill>
                  <a:srgbClr val="000090"/>
                </a:solidFill>
                <a:latin typeface="Garamond"/>
                <a:cs typeface="Garamond"/>
              </a:rPr>
              <a:t>Le nouvel empire séduira d’abord Israël</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Daniel 9.27</a:t>
            </a:r>
          </a:p>
          <a:p>
            <a:pPr lvl="2">
              <a:lnSpc>
                <a:spcPct val="80000"/>
              </a:lnSpc>
              <a:buClr>
                <a:srgbClr val="000090"/>
              </a:buClr>
              <a:buFont typeface="Wingdings" charset="2"/>
              <a:buChar char="§"/>
            </a:pPr>
            <a:r>
              <a:rPr lang="fr-FR" sz="2000" b="1" dirty="0">
                <a:solidFill>
                  <a:srgbClr val="000090"/>
                </a:solidFill>
                <a:latin typeface="Garamond"/>
                <a:cs typeface="Garamond"/>
              </a:rPr>
              <a:t>Puis les persécutera pendant la grande tribulation</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Daniel 7.19/21</a:t>
            </a:r>
          </a:p>
          <a:p>
            <a:pPr marL="560070" indent="-514350">
              <a:buClr>
                <a:srgbClr val="000090"/>
              </a:buClr>
              <a:buFont typeface="+mj-lt"/>
              <a:buAutoNum type="alphaLcParenR" startAt="7"/>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2089680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a:bodyPr>
          <a:lstStyle/>
          <a:p>
            <a:pPr marL="560070" indent="-514350">
              <a:buClr>
                <a:schemeClr val="accent5"/>
              </a:buClr>
              <a:buFont typeface="+mj-lt"/>
              <a:buAutoNum type="arabicPeriod" startAt="4"/>
            </a:pPr>
            <a:r>
              <a:rPr lang="fr-FR" sz="2800" b="1" dirty="0">
                <a:solidFill>
                  <a:schemeClr val="accent6"/>
                </a:solidFill>
                <a:latin typeface="Garamond"/>
                <a:cs typeface="Garamond"/>
              </a:rPr>
              <a:t>Rome</a:t>
            </a:r>
          </a:p>
          <a:p>
            <a:pPr marL="560070" indent="-514350">
              <a:buClr>
                <a:srgbClr val="000090"/>
              </a:buClr>
              <a:buFont typeface="+mj-lt"/>
              <a:buAutoNum type="alphaLcParenR" startAt="8"/>
            </a:pPr>
            <a:r>
              <a:rPr lang="fr-FR" sz="2800" b="1" dirty="0" smtClean="0">
                <a:solidFill>
                  <a:srgbClr val="000090"/>
                </a:solidFill>
                <a:latin typeface="Garamond"/>
                <a:cs typeface="Garamond"/>
              </a:rPr>
              <a:t>Quelle </a:t>
            </a:r>
            <a:r>
              <a:rPr lang="fr-FR" sz="2800" b="1" dirty="0">
                <a:solidFill>
                  <a:srgbClr val="000090"/>
                </a:solidFill>
                <a:latin typeface="Garamond"/>
                <a:cs typeface="Garamond"/>
              </a:rPr>
              <a:t>est la fin réservée à  cet empire </a:t>
            </a:r>
            <a:r>
              <a:rPr lang="fr-FR" sz="2800" b="1" dirty="0" smtClean="0">
                <a:solidFill>
                  <a:srgbClr val="000090"/>
                </a:solidFill>
                <a:latin typeface="Garamond"/>
                <a:cs typeface="Garamond"/>
              </a:rPr>
              <a:t>?</a:t>
            </a:r>
          </a:p>
          <a:p>
            <a:pPr lvl="2">
              <a:lnSpc>
                <a:spcPct val="80000"/>
              </a:lnSpc>
              <a:buClr>
                <a:srgbClr val="000090"/>
              </a:buClr>
              <a:buFont typeface="Wingdings" charset="2"/>
              <a:buChar char="§"/>
            </a:pPr>
            <a:r>
              <a:rPr lang="fr-FR" sz="2000" b="1" dirty="0">
                <a:solidFill>
                  <a:srgbClr val="000090"/>
                </a:solidFill>
                <a:latin typeface="Garamond"/>
                <a:cs typeface="Garamond"/>
              </a:rPr>
              <a:t>La statue est brisée par la pierre</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Daniel 2.34/35</a:t>
            </a:r>
          </a:p>
          <a:p>
            <a:pPr lvl="2">
              <a:lnSpc>
                <a:spcPct val="80000"/>
              </a:lnSpc>
              <a:buClr>
                <a:srgbClr val="000090"/>
              </a:buClr>
              <a:buFont typeface="Wingdings" charset="2"/>
              <a:buChar char="§"/>
            </a:pPr>
            <a:r>
              <a:rPr lang="fr-FR" sz="2000" b="1" dirty="0">
                <a:solidFill>
                  <a:srgbClr val="000090"/>
                </a:solidFill>
                <a:latin typeface="Garamond"/>
                <a:cs typeface="Garamond"/>
              </a:rPr>
              <a:t>Le quatrième animal est tué et brûlé</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Daniel 7.11</a:t>
            </a:r>
          </a:p>
        </p:txBody>
      </p:sp>
    </p:spTree>
    <p:extLst>
      <p:ext uri="{BB962C8B-B14F-4D97-AF65-F5344CB8AC3E}">
        <p14:creationId xmlns:p14="http://schemas.microsoft.com/office/powerpoint/2010/main" val="1076363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167481"/>
            <a:ext cx="8083176" cy="907189"/>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074670"/>
            <a:ext cx="6983158" cy="5485004"/>
          </a:xfrm>
        </p:spPr>
        <p:txBody>
          <a:bodyPr>
            <a:normAutofit/>
          </a:bodyPr>
          <a:lstStyle/>
          <a:p>
            <a:pPr marL="560070" indent="-514350">
              <a:buClr>
                <a:schemeClr val="accent5"/>
              </a:buClr>
              <a:buFont typeface="+mj-lt"/>
              <a:buAutoNum type="arabicPeriod"/>
            </a:pPr>
            <a:r>
              <a:rPr lang="fr-FR" sz="3600" b="1" dirty="0" smtClean="0">
                <a:solidFill>
                  <a:schemeClr val="accent6"/>
                </a:solidFill>
                <a:latin typeface="Garamond"/>
                <a:cs typeface="Garamond"/>
              </a:rPr>
              <a:t>Quelle est l’origine de Satan ?</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Ézéchiel 28.12/17</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Esaïe 14.12/15</a:t>
            </a:r>
          </a:p>
          <a:p>
            <a:pPr lvl="2">
              <a:lnSpc>
                <a:spcPct val="80000"/>
              </a:lnSpc>
              <a:buClr>
                <a:srgbClr val="000090"/>
              </a:buClr>
              <a:buFont typeface="Wingdings" charset="2"/>
              <a:buChar char="§"/>
            </a:pPr>
            <a:r>
              <a:rPr lang="fr-FR" sz="2800" b="1" dirty="0">
                <a:solidFill>
                  <a:srgbClr val="000090"/>
                </a:solidFill>
                <a:latin typeface="Garamond"/>
                <a:cs typeface="Garamond"/>
              </a:rPr>
              <a:t>Une créature</a:t>
            </a:r>
          </a:p>
          <a:p>
            <a:pPr lvl="2">
              <a:lnSpc>
                <a:spcPct val="80000"/>
              </a:lnSpc>
              <a:buClr>
                <a:srgbClr val="000090"/>
              </a:buClr>
              <a:buFont typeface="Wingdings" charset="2"/>
              <a:buChar char="§"/>
            </a:pPr>
            <a:r>
              <a:rPr lang="fr-FR" sz="2800" b="1" dirty="0">
                <a:solidFill>
                  <a:srgbClr val="000090"/>
                </a:solidFill>
                <a:latin typeface="Garamond"/>
                <a:cs typeface="Garamond"/>
              </a:rPr>
              <a:t>Un chérubin protecteur</a:t>
            </a:r>
          </a:p>
          <a:p>
            <a:pPr lvl="2">
              <a:lnSpc>
                <a:spcPct val="80000"/>
              </a:lnSpc>
              <a:buClr>
                <a:srgbClr val="000090"/>
              </a:buClr>
              <a:buFont typeface="Wingdings" charset="2"/>
              <a:buChar char="§"/>
            </a:pPr>
            <a:r>
              <a:rPr lang="fr-FR" sz="2800" b="1" dirty="0">
                <a:solidFill>
                  <a:srgbClr val="000090"/>
                </a:solidFill>
                <a:latin typeface="Garamond"/>
                <a:cs typeface="Garamond"/>
              </a:rPr>
              <a:t>Créé parfait comme toutes les </a:t>
            </a:r>
            <a:r>
              <a:rPr lang="fr-FR" sz="2800" b="1" dirty="0" err="1">
                <a:solidFill>
                  <a:srgbClr val="000090"/>
                </a:solidFill>
                <a:latin typeface="Garamond"/>
                <a:cs typeface="Garamond"/>
              </a:rPr>
              <a:t>oeuvres</a:t>
            </a:r>
            <a:r>
              <a:rPr lang="fr-FR" sz="2800" b="1" dirty="0">
                <a:solidFill>
                  <a:srgbClr val="000090"/>
                </a:solidFill>
                <a:latin typeface="Garamond"/>
                <a:cs typeface="Garamond"/>
              </a:rPr>
              <a:t> de Dieu</a:t>
            </a:r>
          </a:p>
        </p:txBody>
      </p:sp>
    </p:spTree>
    <p:extLst>
      <p:ext uri="{BB962C8B-B14F-4D97-AF65-F5344CB8AC3E}">
        <p14:creationId xmlns:p14="http://schemas.microsoft.com/office/powerpoint/2010/main" val="4007354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153524"/>
            <a:ext cx="8083176" cy="1654060"/>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144454"/>
            <a:ext cx="6983158" cy="5183433"/>
          </a:xfrm>
        </p:spPr>
        <p:txBody>
          <a:bodyPr>
            <a:normAutofit fontScale="70000" lnSpcReduction="20000"/>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La chute de Satan et de ses anges</a:t>
            </a:r>
          </a:p>
          <a:p>
            <a:pPr marL="45720" indent="0">
              <a:buClr>
                <a:schemeClr val="accent5"/>
              </a:buClr>
              <a:buNone/>
            </a:pPr>
            <a:r>
              <a:rPr lang="fr-FR" sz="3600" dirty="0">
                <a:solidFill>
                  <a:schemeClr val="tx1"/>
                </a:solidFill>
                <a:latin typeface="Garamond"/>
                <a:cs typeface="Garamond"/>
              </a:rPr>
              <a:t>L’orgueil et le désir de prendre la place de Dieu</a:t>
            </a:r>
          </a:p>
          <a:p>
            <a:pPr marL="45720" indent="0">
              <a:buClr>
                <a:schemeClr val="accent5"/>
              </a:buClr>
              <a:buNone/>
            </a:pPr>
            <a:r>
              <a:rPr lang="fr-FR" sz="3600" dirty="0">
                <a:solidFill>
                  <a:schemeClr val="tx1"/>
                </a:solidFill>
                <a:latin typeface="Garamond"/>
                <a:cs typeface="Garamond"/>
              </a:rPr>
              <a:t>Sa chute entraîne la venue du péché dans le monde</a:t>
            </a:r>
          </a:p>
          <a:p>
            <a:pPr marL="2023110" lvl="7" indent="-514350">
              <a:lnSpc>
                <a:spcPct val="110000"/>
              </a:lnSpc>
              <a:buClr>
                <a:schemeClr val="tx1"/>
              </a:buClr>
              <a:buNone/>
            </a:pPr>
            <a:r>
              <a:rPr lang="fr-FR" sz="5000" b="1" dirty="0">
                <a:solidFill>
                  <a:schemeClr val="accent4">
                    <a:lumMod val="50000"/>
                  </a:schemeClr>
                </a:solidFill>
                <a:latin typeface="Garamond"/>
                <a:cs typeface="Garamond"/>
              </a:rPr>
              <a:t>2 Pierre 2.4</a:t>
            </a:r>
          </a:p>
          <a:p>
            <a:pPr marL="560070" indent="-514350">
              <a:buClr>
                <a:schemeClr val="accent5"/>
              </a:buClr>
              <a:buFont typeface="+mj-lt"/>
              <a:buAutoNum type="arabicPeriod" startAt="3"/>
            </a:pPr>
            <a:r>
              <a:rPr lang="fr-FR" sz="2900" b="1" dirty="0">
                <a:solidFill>
                  <a:schemeClr val="accent6"/>
                </a:solidFill>
                <a:latin typeface="Garamond"/>
                <a:cs typeface="Garamond"/>
              </a:rPr>
              <a:t>L’humanité dominée par Satan</a:t>
            </a:r>
          </a:p>
          <a:p>
            <a:pPr marL="45720" indent="0">
              <a:buClr>
                <a:schemeClr val="accent5"/>
              </a:buClr>
              <a:buNone/>
            </a:pPr>
            <a:r>
              <a:rPr lang="fr-FR" sz="3600" dirty="0">
                <a:solidFill>
                  <a:schemeClr val="tx1"/>
                </a:solidFill>
                <a:latin typeface="Garamond"/>
                <a:cs typeface="Garamond"/>
              </a:rPr>
              <a:t>Adam se soumet volontairement au tentateur </a:t>
            </a:r>
            <a:r>
              <a:rPr lang="fr-FR" sz="3600" dirty="0" smtClean="0">
                <a:solidFill>
                  <a:schemeClr val="tx1"/>
                </a:solidFill>
                <a:latin typeface="Garamond"/>
                <a:cs typeface="Garamond"/>
              </a:rPr>
              <a:t>qui </a:t>
            </a:r>
            <a:r>
              <a:rPr lang="fr-FR" sz="3600" dirty="0">
                <a:solidFill>
                  <a:schemeClr val="tx1"/>
                </a:solidFill>
                <a:latin typeface="Garamond"/>
                <a:cs typeface="Garamond"/>
              </a:rPr>
              <a:t>devient « prince de ce monde ».</a:t>
            </a:r>
          </a:p>
          <a:p>
            <a:pPr marL="2023110" lvl="7" indent="-514350">
              <a:lnSpc>
                <a:spcPct val="110000"/>
              </a:lnSpc>
              <a:buClr>
                <a:schemeClr val="tx1"/>
              </a:buClr>
              <a:buNone/>
            </a:pPr>
            <a:r>
              <a:rPr lang="fr-FR" sz="5000" b="1" dirty="0">
                <a:solidFill>
                  <a:schemeClr val="accent4">
                    <a:lumMod val="50000"/>
                  </a:schemeClr>
                </a:solidFill>
                <a:latin typeface="Garamond"/>
                <a:cs typeface="Garamond"/>
              </a:rPr>
              <a:t>Jean 14.30</a:t>
            </a:r>
          </a:p>
          <a:p>
            <a:pPr marL="45720" indent="0">
              <a:buClr>
                <a:schemeClr val="accent5"/>
              </a:buClr>
              <a:buNone/>
            </a:pPr>
            <a:r>
              <a:rPr lang="fr-FR" sz="3600" dirty="0">
                <a:solidFill>
                  <a:schemeClr val="tx1"/>
                </a:solidFill>
                <a:latin typeface="Garamond"/>
                <a:cs typeface="Garamond"/>
              </a:rPr>
              <a:t>Tous les pécheur sont soumis à sa domination</a:t>
            </a:r>
          </a:p>
          <a:p>
            <a:pPr marL="2023110" lvl="7" indent="-514350">
              <a:lnSpc>
                <a:spcPct val="110000"/>
              </a:lnSpc>
              <a:buClr>
                <a:schemeClr val="tx1"/>
              </a:buClr>
              <a:buNone/>
            </a:pPr>
            <a:r>
              <a:rPr lang="fr-FR" sz="5000" b="1" dirty="0">
                <a:solidFill>
                  <a:schemeClr val="accent4">
                    <a:lumMod val="50000"/>
                  </a:schemeClr>
                </a:solidFill>
                <a:latin typeface="Garamond"/>
                <a:cs typeface="Garamond"/>
              </a:rPr>
              <a:t>1 Jean 3.8/12, 5.19</a:t>
            </a:r>
          </a:p>
        </p:txBody>
      </p:sp>
    </p:spTree>
    <p:extLst>
      <p:ext uri="{BB962C8B-B14F-4D97-AF65-F5344CB8AC3E}">
        <p14:creationId xmlns:p14="http://schemas.microsoft.com/office/powerpoint/2010/main" val="4190371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1000"/>
                                        <p:tgtEl>
                                          <p:spTgt spid="3">
                                            <p:txEl>
                                              <p:pRg st="5" end="5"/>
                                            </p:txEl>
                                          </p:spTgt>
                                        </p:tgtEl>
                                      </p:cBhvr>
                                    </p:animEffect>
                                    <p:anim calcmode="lin" valueType="num">
                                      <p:cBhvr>
                                        <p:cTn id="5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8"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1000"/>
                                        <p:tgtEl>
                                          <p:spTgt spid="3">
                                            <p:txEl>
                                              <p:pRg st="7" end="7"/>
                                            </p:txEl>
                                          </p:spTgt>
                                        </p:tgtEl>
                                      </p:cBhvr>
                                    </p:animEffect>
                                    <p:anim calcmode="lin" valueType="num">
                                      <p:cBhvr>
                                        <p:cTn id="7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5" presetClass="entr" presetSubtype="0" fill="hold" nodeType="click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anim calcmode="lin" valueType="num">
                                      <p:cBhvr>
                                        <p:cTn id="85"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8"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4"/>
            </a:pPr>
            <a:r>
              <a:rPr lang="fr-FR" sz="2800" b="1" dirty="0" smtClean="0">
                <a:solidFill>
                  <a:schemeClr val="accent6"/>
                </a:solidFill>
                <a:latin typeface="Garamond"/>
                <a:cs typeface="Garamond"/>
              </a:rPr>
              <a:t>La grande victoire de la croix</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Colossiens 1.19/20</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Colossiens 2.13/15</a:t>
            </a:r>
          </a:p>
          <a:p>
            <a:pPr marL="560070" indent="-514350">
              <a:buClr>
                <a:schemeClr val="accent5"/>
              </a:buClr>
              <a:buFont typeface="+mj-lt"/>
              <a:buAutoNum type="arabicPeriod" startAt="4"/>
            </a:pPr>
            <a:r>
              <a:rPr lang="fr-FR" sz="2800" b="1" dirty="0" smtClean="0">
                <a:solidFill>
                  <a:schemeClr val="accent6"/>
                </a:solidFill>
                <a:latin typeface="Garamond"/>
                <a:cs typeface="Garamond"/>
              </a:rPr>
              <a:t>Comment Satan peut-il maintenant encore poursuivre son activité ?</a:t>
            </a:r>
          </a:p>
          <a:p>
            <a:pPr marL="45720" indent="0">
              <a:lnSpc>
                <a:spcPct val="80000"/>
              </a:lnSpc>
              <a:buClr>
                <a:schemeClr val="accent5"/>
              </a:buClr>
              <a:buNone/>
            </a:pPr>
            <a:r>
              <a:rPr lang="fr-FR" sz="2700" dirty="0">
                <a:solidFill>
                  <a:schemeClr val="tx1"/>
                </a:solidFill>
                <a:latin typeface="Garamond"/>
                <a:cs typeface="Garamond"/>
              </a:rPr>
              <a:t>Tout est accompli</a:t>
            </a:r>
          </a:p>
          <a:p>
            <a:pPr marL="45720" indent="0">
              <a:lnSpc>
                <a:spcPct val="80000"/>
              </a:lnSpc>
              <a:buClr>
                <a:schemeClr val="accent5"/>
              </a:buClr>
              <a:buNone/>
            </a:pPr>
            <a:r>
              <a:rPr lang="fr-FR" sz="2700" dirty="0">
                <a:solidFill>
                  <a:schemeClr val="tx1"/>
                </a:solidFill>
                <a:latin typeface="Garamond"/>
                <a:cs typeface="Garamond"/>
              </a:rPr>
              <a:t>La grâce inclut la liberté de choisir le péché</a:t>
            </a:r>
          </a:p>
          <a:p>
            <a:pPr marL="45720" indent="0">
              <a:lnSpc>
                <a:spcPct val="80000"/>
              </a:lnSpc>
              <a:buClr>
                <a:schemeClr val="accent5"/>
              </a:buClr>
              <a:buNone/>
            </a:pPr>
            <a:r>
              <a:rPr lang="fr-FR" sz="2700" dirty="0">
                <a:solidFill>
                  <a:schemeClr val="tx1"/>
                </a:solidFill>
                <a:latin typeface="Garamond"/>
                <a:cs typeface="Garamond"/>
              </a:rPr>
              <a:t>La patience divine aura un terme</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Apocalypse 12.10</a:t>
            </a:r>
          </a:p>
        </p:txBody>
      </p:sp>
    </p:spTree>
    <p:extLst>
      <p:ext uri="{BB962C8B-B14F-4D97-AF65-F5344CB8AC3E}">
        <p14:creationId xmlns:p14="http://schemas.microsoft.com/office/powerpoint/2010/main" val="3739960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251222"/>
            <a:ext cx="8083176" cy="949059"/>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200282"/>
            <a:ext cx="6983158" cy="5127606"/>
          </a:xfrm>
        </p:spPr>
        <p:txBody>
          <a:bodyPr>
            <a:normAutofit fontScale="55000" lnSpcReduction="20000"/>
          </a:bodyPr>
          <a:lstStyle/>
          <a:p>
            <a:pPr marL="560070" indent="-514350">
              <a:buClr>
                <a:schemeClr val="accent5"/>
              </a:buClr>
              <a:buFont typeface="+mj-lt"/>
              <a:buAutoNum type="arabicPeriod" startAt="6"/>
            </a:pPr>
            <a:r>
              <a:rPr lang="fr-FR" sz="5100" b="1" dirty="0" smtClean="0">
                <a:solidFill>
                  <a:schemeClr val="accent6"/>
                </a:solidFill>
                <a:latin typeface="Garamond"/>
                <a:cs typeface="Garamond"/>
              </a:rPr>
              <a:t>Quel est le but suprême que poursuit Satan dans sa lutte contre Dieu ?</a:t>
            </a:r>
          </a:p>
          <a:p>
            <a:pPr marL="560070" indent="-514350">
              <a:buClr>
                <a:schemeClr val="accent5"/>
              </a:buClr>
              <a:buFont typeface="+mj-lt"/>
              <a:buAutoNum type="arabicPeriod" startAt="6"/>
            </a:pPr>
            <a:endParaRPr lang="fr-FR" sz="2800" b="1" dirty="0" smtClean="0">
              <a:solidFill>
                <a:schemeClr val="accent6"/>
              </a:solidFill>
              <a:latin typeface="Garamond"/>
              <a:cs typeface="Garamond"/>
            </a:endParaRPr>
          </a:p>
          <a:p>
            <a:pPr marL="45720" indent="0" algn="just">
              <a:buClr>
                <a:schemeClr val="accent5"/>
              </a:buClr>
              <a:buNone/>
            </a:pPr>
            <a:r>
              <a:rPr lang="fr-FR" sz="4600" i="1" dirty="0">
                <a:solidFill>
                  <a:schemeClr val="tx1"/>
                </a:solidFill>
                <a:latin typeface="Garamond"/>
                <a:cs typeface="Garamond"/>
              </a:rPr>
              <a:t>Le diable combat avec toute sa puissance pour parvenir sur la terre à la domination totale et à l'adoration universelle. Il pense qu'ainsi il réussira à arracher à Dieu sa suprématie. Et d'après les prophéties, il est incontestable qu'il y parviendra une seule fois et pour un temps très court, après l'enlèvement de </a:t>
            </a:r>
            <a:r>
              <a:rPr lang="fr-FR" sz="4600" i="1" dirty="0" smtClean="0">
                <a:solidFill>
                  <a:schemeClr val="tx1"/>
                </a:solidFill>
                <a:latin typeface="Garamond"/>
                <a:cs typeface="Garamond"/>
              </a:rPr>
              <a:t>l’Église </a:t>
            </a:r>
            <a:r>
              <a:rPr lang="fr-FR" sz="4600" i="1" dirty="0">
                <a:solidFill>
                  <a:schemeClr val="tx1"/>
                </a:solidFill>
                <a:latin typeface="Garamond"/>
                <a:cs typeface="Garamond"/>
              </a:rPr>
              <a:t>qui seule lui résiste ici-bas. L'humanité a préféré servir Satan plutôt que Dieu, elle doit moissonner ce qu'elle a semé et apprendre à ses dépens jusqu'où son mortel ennemi peut la mener.</a:t>
            </a:r>
          </a:p>
          <a:p>
            <a:pPr marL="45720" indent="0" algn="r">
              <a:buClr>
                <a:schemeClr val="accent5"/>
              </a:buClr>
              <a:buNone/>
            </a:pPr>
            <a:r>
              <a:rPr lang="fr-FR" sz="4600" i="1" dirty="0">
                <a:solidFill>
                  <a:schemeClr val="tx1"/>
                </a:solidFill>
                <a:latin typeface="Garamond"/>
                <a:cs typeface="Garamond"/>
              </a:rPr>
              <a:t>Pache , page 138</a:t>
            </a:r>
          </a:p>
        </p:txBody>
      </p:sp>
    </p:spTree>
    <p:extLst>
      <p:ext uri="{BB962C8B-B14F-4D97-AF65-F5344CB8AC3E}">
        <p14:creationId xmlns:p14="http://schemas.microsoft.com/office/powerpoint/2010/main" val="1450727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265178"/>
            <a:ext cx="8083176" cy="879276"/>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144454"/>
            <a:ext cx="6983158" cy="5183433"/>
          </a:xfrm>
        </p:spPr>
        <p:txBody>
          <a:bodyPr>
            <a:normAutofit/>
          </a:bodyPr>
          <a:lstStyle/>
          <a:p>
            <a:pPr marL="560070" indent="-514350">
              <a:buClr>
                <a:schemeClr val="accent5"/>
              </a:buClr>
              <a:buFont typeface="+mj-lt"/>
              <a:buAutoNum type="arabicPeriod" startAt="7"/>
            </a:pPr>
            <a:r>
              <a:rPr lang="fr-FR" sz="2800" b="1" dirty="0" smtClean="0">
                <a:solidFill>
                  <a:schemeClr val="accent6"/>
                </a:solidFill>
                <a:latin typeface="Garamond"/>
                <a:cs typeface="Garamond"/>
              </a:rPr>
              <a:t>Par quel moyen le diable pensera-t-il enfin parvenir à son but ?</a:t>
            </a:r>
          </a:p>
          <a:p>
            <a:pPr marL="45720" indent="0" algn="just">
              <a:lnSpc>
                <a:spcPct val="80000"/>
              </a:lnSpc>
              <a:buClr>
                <a:schemeClr val="accent5"/>
              </a:buClr>
              <a:buNone/>
            </a:pPr>
            <a:r>
              <a:rPr lang="fr-FR" sz="2700" i="1" dirty="0">
                <a:solidFill>
                  <a:schemeClr val="tx1"/>
                </a:solidFill>
                <a:latin typeface="Garamond"/>
                <a:cs typeface="Garamond"/>
              </a:rPr>
              <a:t>« Satan est le singe de Dieu »</a:t>
            </a:r>
          </a:p>
          <a:p>
            <a:pPr marL="45720" indent="0" algn="r">
              <a:lnSpc>
                <a:spcPct val="80000"/>
              </a:lnSpc>
              <a:buClr>
                <a:schemeClr val="accent5"/>
              </a:buClr>
              <a:buNone/>
            </a:pPr>
            <a:r>
              <a:rPr lang="fr-FR" sz="2700" i="1" dirty="0">
                <a:solidFill>
                  <a:schemeClr val="tx1"/>
                </a:solidFill>
                <a:latin typeface="Garamond"/>
                <a:cs typeface="Garamond"/>
              </a:rPr>
              <a:t>Martin Luther</a:t>
            </a:r>
          </a:p>
          <a:p>
            <a:pPr marL="45720" indent="0" algn="just">
              <a:lnSpc>
                <a:spcPct val="80000"/>
              </a:lnSpc>
              <a:buClr>
                <a:schemeClr val="accent5"/>
              </a:buClr>
              <a:buNone/>
            </a:pPr>
            <a:r>
              <a:rPr lang="fr-FR" sz="2700" dirty="0">
                <a:solidFill>
                  <a:schemeClr val="tx1"/>
                </a:solidFill>
                <a:latin typeface="Garamond"/>
                <a:cs typeface="Garamond"/>
              </a:rPr>
              <a:t>Il produira son faux Christ (l’</a:t>
            </a:r>
            <a:r>
              <a:rPr lang="fr-FR" sz="2700" dirty="0" err="1">
                <a:solidFill>
                  <a:schemeClr val="tx1"/>
                </a:solidFill>
                <a:latin typeface="Garamond"/>
                <a:cs typeface="Garamond"/>
              </a:rPr>
              <a:t>Antichrist</a:t>
            </a:r>
            <a:r>
              <a:rPr lang="fr-FR" sz="2700" dirty="0">
                <a:solidFill>
                  <a:schemeClr val="tx1"/>
                </a:solidFill>
                <a:latin typeface="Garamond"/>
                <a:cs typeface="Garamond"/>
              </a:rPr>
              <a:t>) et son faux Saint-Esprit (le faux prophète). </a:t>
            </a:r>
          </a:p>
          <a:p>
            <a:pPr marL="45720" indent="0" algn="just">
              <a:lnSpc>
                <a:spcPct val="80000"/>
              </a:lnSpc>
              <a:buClr>
                <a:schemeClr val="accent5"/>
              </a:buClr>
              <a:buNone/>
            </a:pPr>
            <a:r>
              <a:rPr lang="fr-FR" sz="2700" dirty="0">
                <a:solidFill>
                  <a:schemeClr val="tx1"/>
                </a:solidFill>
                <a:latin typeface="Garamond"/>
                <a:cs typeface="Garamond"/>
              </a:rPr>
              <a:t>Satan ne peut pas « s’incarner » en </a:t>
            </a:r>
            <a:r>
              <a:rPr lang="fr-FR" sz="2700" dirty="0" err="1">
                <a:solidFill>
                  <a:schemeClr val="tx1"/>
                </a:solidFill>
                <a:latin typeface="Garamond"/>
                <a:cs typeface="Garamond"/>
              </a:rPr>
              <a:t>Antichrist</a:t>
            </a:r>
            <a:r>
              <a:rPr lang="fr-FR" sz="2700" dirty="0">
                <a:solidFill>
                  <a:schemeClr val="tx1"/>
                </a:solidFill>
                <a:latin typeface="Garamond"/>
                <a:cs typeface="Garamond"/>
              </a:rPr>
              <a:t>, mais il peut enter dans un </a:t>
            </a:r>
            <a:r>
              <a:rPr lang="fr-FR" sz="2700" dirty="0" err="1" smtClean="0">
                <a:solidFill>
                  <a:schemeClr val="tx1"/>
                </a:solidFill>
                <a:latin typeface="Garamond"/>
                <a:cs typeface="Garamond"/>
              </a:rPr>
              <a:t>coeur</a:t>
            </a:r>
            <a:r>
              <a:rPr lang="fr-FR" sz="2700" dirty="0" smtClean="0">
                <a:solidFill>
                  <a:schemeClr val="tx1"/>
                </a:solidFill>
                <a:latin typeface="Garamond"/>
                <a:cs typeface="Garamond"/>
              </a:rPr>
              <a:t> comme </a:t>
            </a:r>
            <a:r>
              <a:rPr lang="fr-FR" sz="2700" dirty="0">
                <a:solidFill>
                  <a:schemeClr val="tx1"/>
                </a:solidFill>
                <a:latin typeface="Garamond"/>
                <a:cs typeface="Garamond"/>
              </a:rPr>
              <a:t>il le fit pour Judas ou </a:t>
            </a:r>
            <a:r>
              <a:rPr lang="fr-FR" sz="2700" dirty="0" err="1">
                <a:solidFill>
                  <a:schemeClr val="tx1"/>
                </a:solidFill>
                <a:latin typeface="Garamond"/>
                <a:cs typeface="Garamond"/>
              </a:rPr>
              <a:t>Ananias</a:t>
            </a:r>
            <a:r>
              <a:rPr lang="fr-FR" sz="2700" dirty="0" smtClean="0">
                <a:solidFill>
                  <a:schemeClr val="tx1"/>
                </a:solidFill>
                <a:latin typeface="Garamond"/>
                <a:cs typeface="Garamond"/>
              </a:rPr>
              <a:t>.</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Luc 22.3</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Actes 5.3</a:t>
            </a:r>
          </a:p>
        </p:txBody>
      </p:sp>
    </p:spTree>
    <p:extLst>
      <p:ext uri="{BB962C8B-B14F-4D97-AF65-F5344CB8AC3E}">
        <p14:creationId xmlns:p14="http://schemas.microsoft.com/office/powerpoint/2010/main" val="2538178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8"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42999" y="731520"/>
            <a:ext cx="6909023" cy="5409452"/>
          </a:xfrm>
        </p:spPr>
        <p:txBody>
          <a:bodyPr>
            <a:normAutofit/>
          </a:bodyPr>
          <a:lstStyle/>
          <a:p>
            <a:pPr marL="45720" indent="0" algn="just">
              <a:lnSpc>
                <a:spcPct val="80000"/>
              </a:lnSpc>
              <a:buClr>
                <a:schemeClr val="accent5"/>
              </a:buClr>
              <a:buNone/>
            </a:pPr>
            <a:r>
              <a:rPr lang="fr-FR" sz="3200" i="1" dirty="0">
                <a:solidFill>
                  <a:schemeClr val="tx1"/>
                </a:solidFill>
                <a:latin typeface="Garamond"/>
                <a:cs typeface="Garamond"/>
              </a:rPr>
              <a:t>Si graves qu’aient été ces possessions diaboliques, elles ne sauraient cependant être comparées à celle que prédit l’Écriture. À la fin des temps, Satan trouvera un homme qui acceptera de se livrer à lui de façon absolue. Ce personnage, l’</a:t>
            </a:r>
            <a:r>
              <a:rPr lang="fr-FR" sz="3200" i="1" dirty="0" err="1">
                <a:solidFill>
                  <a:schemeClr val="tx1"/>
                </a:solidFill>
                <a:latin typeface="Garamond"/>
                <a:cs typeface="Garamond"/>
              </a:rPr>
              <a:t>Antichrist</a:t>
            </a:r>
            <a:r>
              <a:rPr lang="fr-FR" sz="3200" i="1" dirty="0">
                <a:solidFill>
                  <a:schemeClr val="tx1"/>
                </a:solidFill>
                <a:latin typeface="Garamond"/>
                <a:cs typeface="Garamond"/>
              </a:rPr>
              <a:t>, deviendra le représentant direct du diable sur la terre, l’instrument humain par lequel la puissance infernale établira sa domination ici-bas.</a:t>
            </a:r>
          </a:p>
          <a:p>
            <a:pPr marL="45720" indent="0" algn="r">
              <a:lnSpc>
                <a:spcPct val="80000"/>
              </a:lnSpc>
              <a:buClr>
                <a:schemeClr val="accent5"/>
              </a:buClr>
              <a:buNone/>
            </a:pPr>
            <a:r>
              <a:rPr lang="fr-FR" sz="3200" i="1" dirty="0">
                <a:solidFill>
                  <a:schemeClr val="tx1"/>
                </a:solidFill>
                <a:latin typeface="Garamond"/>
                <a:cs typeface="Garamond"/>
              </a:rPr>
              <a:t>Pache, page 139</a:t>
            </a:r>
          </a:p>
        </p:txBody>
      </p:sp>
    </p:spTree>
    <p:extLst>
      <p:ext uri="{BB962C8B-B14F-4D97-AF65-F5344CB8AC3E}">
        <p14:creationId xmlns:p14="http://schemas.microsoft.com/office/powerpoint/2010/main" val="2120191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sp>
        <p:nvSpPr>
          <p:cNvPr id="2" name="Titre 1"/>
          <p:cNvSpPr>
            <a:spLocks noGrp="1"/>
          </p:cNvSpPr>
          <p:nvPr>
            <p:ph type="ctrTitle"/>
          </p:nvPr>
        </p:nvSpPr>
        <p:spPr>
          <a:xfrm>
            <a:off x="0" y="2235706"/>
            <a:ext cx="9143999" cy="1793167"/>
          </a:xfrm>
        </p:spPr>
        <p:txBody>
          <a:bodyPr/>
          <a:lstStyle/>
          <a:p>
            <a:pPr marL="182880" indent="0" algn="ctr">
              <a:buNone/>
            </a:pPr>
            <a:r>
              <a:rPr lang="fr-FR" dirty="0" smtClean="0">
                <a:latin typeface="Garamond"/>
                <a:cs typeface="Garamond"/>
              </a:rPr>
              <a:t>III. Le monde et le retour de Jésus-Christ</a:t>
            </a:r>
            <a:br>
              <a:rPr lang="fr-FR" dirty="0" smtClean="0">
                <a:latin typeface="Garamond"/>
                <a:cs typeface="Garamond"/>
              </a:rPr>
            </a:br>
            <a:endParaRPr lang="fr-FR" dirty="0">
              <a:latin typeface="Garamond"/>
              <a:cs typeface="Garamond"/>
            </a:endParaRPr>
          </a:p>
        </p:txBody>
      </p:sp>
    </p:spTree>
    <p:extLst>
      <p:ext uri="{BB962C8B-B14F-4D97-AF65-F5344CB8AC3E}">
        <p14:creationId xmlns:p14="http://schemas.microsoft.com/office/powerpoint/2010/main" val="4127477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Dans quelle mesure le diable finira-t-il par se démasquer</a:t>
            </a:r>
          </a:p>
          <a:p>
            <a:pPr marL="45720" indent="0" algn="just">
              <a:lnSpc>
                <a:spcPct val="80000"/>
              </a:lnSpc>
              <a:buClr>
                <a:schemeClr val="accent5"/>
              </a:buClr>
              <a:buNone/>
            </a:pPr>
            <a:r>
              <a:rPr lang="fr-FR" sz="2700" dirty="0">
                <a:solidFill>
                  <a:schemeClr val="tx1"/>
                </a:solidFill>
                <a:latin typeface="Garamond"/>
                <a:cs typeface="Garamond"/>
              </a:rPr>
              <a:t>Satan sera bientôt ouvertement reconnu comme le Dieu de ce siècle</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2 Corinthiens 4.4</a:t>
            </a:r>
          </a:p>
          <a:p>
            <a:pPr marL="45720" indent="0" algn="just">
              <a:lnSpc>
                <a:spcPct val="80000"/>
              </a:lnSpc>
              <a:buClr>
                <a:schemeClr val="accent5"/>
              </a:buClr>
              <a:buNone/>
            </a:pPr>
            <a:r>
              <a:rPr lang="fr-FR" sz="2700" dirty="0">
                <a:solidFill>
                  <a:schemeClr val="tx1"/>
                </a:solidFill>
                <a:latin typeface="Garamond"/>
                <a:cs typeface="Garamond"/>
              </a:rPr>
              <a:t>Les homme l’adoreront de façon consciente.</a:t>
            </a:r>
          </a:p>
          <a:p>
            <a:pPr marL="2023110" lvl="7" indent="-514350">
              <a:lnSpc>
                <a:spcPct val="90000"/>
              </a:lnSpc>
              <a:buClr>
                <a:schemeClr val="tx1"/>
              </a:buClr>
              <a:buNone/>
            </a:pPr>
            <a:r>
              <a:rPr lang="fr-FR" sz="3500" b="1" dirty="0">
                <a:solidFill>
                  <a:schemeClr val="accent4">
                    <a:lumMod val="50000"/>
                  </a:schemeClr>
                </a:solidFill>
                <a:latin typeface="Garamond"/>
                <a:cs typeface="Garamond"/>
              </a:rPr>
              <a:t>Apocalypse 13.4</a:t>
            </a:r>
          </a:p>
          <a:p>
            <a:pPr marL="560070" indent="-514350">
              <a:buClr>
                <a:schemeClr val="accent5"/>
              </a:buClr>
              <a:buFont typeface="+mj-lt"/>
              <a:buAutoNum type="arabicPeriod" startAt="8"/>
            </a:pPr>
            <a:endParaRPr lang="fr-FR" sz="2800" b="1" dirty="0" smtClean="0">
              <a:solidFill>
                <a:schemeClr val="accent6"/>
              </a:solidFill>
              <a:latin typeface="Garamond"/>
              <a:cs typeface="Garamond"/>
            </a:endParaRPr>
          </a:p>
          <a:p>
            <a:pPr marL="560070" indent="-514350">
              <a:buClr>
                <a:schemeClr val="accent5"/>
              </a:buClr>
              <a:buFont typeface="+mj-lt"/>
              <a:buAutoNum type="arabicPeriod" startAt="8"/>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3088007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fontScale="92500" lnSpcReduction="20000"/>
          </a:bodyPr>
          <a:lstStyle/>
          <a:p>
            <a:pPr marL="560070" indent="-514350">
              <a:buClr>
                <a:schemeClr val="accent5"/>
              </a:buClr>
              <a:buFont typeface="+mj-lt"/>
              <a:buAutoNum type="arabicPeriod" startAt="9"/>
            </a:pPr>
            <a:r>
              <a:rPr lang="fr-FR" sz="2800" b="1" dirty="0" smtClean="0">
                <a:solidFill>
                  <a:schemeClr val="accent6"/>
                </a:solidFill>
                <a:latin typeface="Garamond"/>
                <a:cs typeface="Garamond"/>
              </a:rPr>
              <a:t>Quelle sera la fin de Satan ?</a:t>
            </a:r>
          </a:p>
          <a:p>
            <a:pPr marL="45720" indent="0" algn="just">
              <a:lnSpc>
                <a:spcPct val="90000"/>
              </a:lnSpc>
              <a:buClr>
                <a:schemeClr val="accent5"/>
              </a:buClr>
              <a:buNone/>
            </a:pPr>
            <a:r>
              <a:rPr lang="fr-FR" sz="2900" dirty="0">
                <a:solidFill>
                  <a:schemeClr val="tx1"/>
                </a:solidFill>
                <a:latin typeface="Garamond"/>
                <a:cs typeface="Garamond"/>
              </a:rPr>
              <a:t>Il sera </a:t>
            </a:r>
            <a:r>
              <a:rPr lang="fr-FR" sz="2900" dirty="0" smtClean="0">
                <a:solidFill>
                  <a:schemeClr val="tx1"/>
                </a:solidFill>
                <a:latin typeface="Garamond"/>
                <a:cs typeface="Garamond"/>
              </a:rPr>
              <a:t>précipité.</a:t>
            </a:r>
            <a:endParaRPr lang="fr-FR" sz="2900" dirty="0">
              <a:solidFill>
                <a:schemeClr val="tx1"/>
              </a:solidFill>
              <a:latin typeface="Garamond"/>
              <a:cs typeface="Garamond"/>
            </a:endParaRPr>
          </a:p>
          <a:p>
            <a:pPr marL="2023110" lvl="7" indent="-514350">
              <a:buClr>
                <a:schemeClr val="tx1"/>
              </a:buClr>
              <a:buNone/>
            </a:pPr>
            <a:r>
              <a:rPr lang="fr-FR" sz="3500" b="1" dirty="0">
                <a:solidFill>
                  <a:schemeClr val="accent4">
                    <a:lumMod val="50000"/>
                  </a:schemeClr>
                </a:solidFill>
                <a:latin typeface="Garamond"/>
                <a:cs typeface="Garamond"/>
              </a:rPr>
              <a:t>Luc 10.18</a:t>
            </a:r>
          </a:p>
          <a:p>
            <a:pPr marL="2023110" lvl="7" indent="-514350">
              <a:buClr>
                <a:schemeClr val="tx1"/>
              </a:buClr>
              <a:buNone/>
            </a:pPr>
            <a:r>
              <a:rPr lang="fr-FR" sz="3500" b="1" dirty="0">
                <a:solidFill>
                  <a:schemeClr val="accent4">
                    <a:lumMod val="50000"/>
                  </a:schemeClr>
                </a:solidFill>
                <a:latin typeface="Garamond"/>
                <a:cs typeface="Garamond"/>
              </a:rPr>
              <a:t>Apocalypse 12.7/10</a:t>
            </a:r>
          </a:p>
          <a:p>
            <a:pPr marL="45720" indent="0" algn="just">
              <a:lnSpc>
                <a:spcPct val="90000"/>
              </a:lnSpc>
              <a:buClr>
                <a:schemeClr val="accent5"/>
              </a:buClr>
              <a:buNone/>
            </a:pPr>
            <a:r>
              <a:rPr lang="fr-FR" sz="2900" dirty="0">
                <a:solidFill>
                  <a:schemeClr val="tx1"/>
                </a:solidFill>
                <a:latin typeface="Garamond"/>
                <a:cs typeface="Garamond"/>
              </a:rPr>
              <a:t>Il sera mis hors d’état de nuire pendant le M</a:t>
            </a:r>
            <a:r>
              <a:rPr lang="fr-FR" sz="2900" dirty="0" smtClean="0">
                <a:solidFill>
                  <a:schemeClr val="tx1"/>
                </a:solidFill>
                <a:latin typeface="Garamond"/>
                <a:cs typeface="Garamond"/>
              </a:rPr>
              <a:t>illénium.</a:t>
            </a:r>
            <a:endParaRPr lang="fr-FR" sz="2900" dirty="0">
              <a:solidFill>
                <a:schemeClr val="tx1"/>
              </a:solidFill>
              <a:latin typeface="Garamond"/>
              <a:cs typeface="Garamond"/>
            </a:endParaRPr>
          </a:p>
          <a:p>
            <a:pPr marL="2023110" lvl="7" indent="-514350">
              <a:buClr>
                <a:schemeClr val="tx1"/>
              </a:buClr>
              <a:buNone/>
            </a:pPr>
            <a:r>
              <a:rPr lang="fr-FR" sz="3500" b="1" dirty="0">
                <a:solidFill>
                  <a:schemeClr val="accent4">
                    <a:lumMod val="50000"/>
                  </a:schemeClr>
                </a:solidFill>
                <a:latin typeface="Garamond"/>
                <a:cs typeface="Garamond"/>
              </a:rPr>
              <a:t>Apocalypse 20.1/3</a:t>
            </a:r>
          </a:p>
          <a:p>
            <a:pPr marL="45720" indent="0" algn="just">
              <a:lnSpc>
                <a:spcPct val="90000"/>
              </a:lnSpc>
              <a:buClr>
                <a:schemeClr val="accent5"/>
              </a:buClr>
              <a:buNone/>
            </a:pPr>
            <a:r>
              <a:rPr lang="fr-FR" sz="2900" dirty="0">
                <a:solidFill>
                  <a:schemeClr val="tx1"/>
                </a:solidFill>
                <a:latin typeface="Garamond"/>
                <a:cs typeface="Garamond"/>
              </a:rPr>
              <a:t>Au bout des mille ans, il sera délié et vaincu pour toujours.</a:t>
            </a:r>
          </a:p>
          <a:p>
            <a:pPr marL="2023110" lvl="7" indent="-514350">
              <a:buClr>
                <a:schemeClr val="tx1"/>
              </a:buClr>
              <a:buNone/>
            </a:pPr>
            <a:r>
              <a:rPr lang="fr-FR" sz="3500" b="1" dirty="0">
                <a:solidFill>
                  <a:schemeClr val="accent4">
                    <a:lumMod val="50000"/>
                  </a:schemeClr>
                </a:solidFill>
                <a:latin typeface="Garamond"/>
                <a:cs typeface="Garamond"/>
              </a:rPr>
              <a:t>Apocalypse 20.7/10</a:t>
            </a:r>
          </a:p>
          <a:p>
            <a:pPr marL="560070" indent="-514350">
              <a:buClr>
                <a:schemeClr val="accent5"/>
              </a:buClr>
              <a:buFont typeface="+mj-lt"/>
              <a:buAutoNum type="arabicPeriod" startAt="9"/>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1677620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nodeType="click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animEffect transition="in" filter="fade">
                                      <p:cBhvr>
                                        <p:cTn id="75" dur="1000"/>
                                        <p:tgtEl>
                                          <p:spTgt spid="3">
                                            <p:txEl>
                                              <p:pRg st="6" end="6"/>
                                            </p:txEl>
                                          </p:spTgt>
                                        </p:tgtEl>
                                      </p:cBhvr>
                                    </p:animEffect>
                                    <p:anim calcmode="lin" valueType="num">
                                      <p:cBhvr>
                                        <p:cTn id="7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3">
                                            <p:txEl>
                                              <p:pRg st="7" end="7"/>
                                            </p:txEl>
                                          </p:spTgt>
                                        </p:tgtEl>
                                        <p:attrNameLst>
                                          <p:attrName>style.visibility</p:attrName>
                                        </p:attrNameLst>
                                      </p:cBhvr>
                                      <p:to>
                                        <p:strVal val="visible"/>
                                      </p:to>
                                    </p:set>
                                    <p:anim calcmode="lin" valueType="num">
                                      <p:cBhvr>
                                        <p:cTn id="83"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50476"/>
            <a:ext cx="8083176" cy="1143000"/>
          </a:xfrm>
        </p:spPr>
        <p:txBody>
          <a:bodyPr/>
          <a:lstStyle/>
          <a:p>
            <a:pPr marL="742950" indent="-742950" algn="l">
              <a:buClrTx/>
              <a:buFont typeface="+mj-lt"/>
              <a:buAutoNum type="alphaUcPeriod" startAt="3"/>
            </a:pPr>
            <a:r>
              <a:rPr lang="fr-FR" sz="4000" dirty="0" smtClean="0">
                <a:latin typeface="Garamond"/>
                <a:cs typeface="Garamond"/>
              </a:rPr>
              <a:t>Satan, le prince de ce monde</a:t>
            </a:r>
            <a:endParaRPr lang="fr-FR" sz="4000" dirty="0">
              <a:latin typeface="Garamond"/>
              <a:cs typeface="Garamond"/>
            </a:endParaRPr>
          </a:p>
        </p:txBody>
      </p:sp>
      <p:sp>
        <p:nvSpPr>
          <p:cNvPr id="3" name="Espace réservé du contenu 2"/>
          <p:cNvSpPr>
            <a:spLocks noGrp="1"/>
          </p:cNvSpPr>
          <p:nvPr>
            <p:ph sz="quarter" idx="13"/>
          </p:nvPr>
        </p:nvSpPr>
        <p:spPr>
          <a:xfrm>
            <a:off x="672353" y="907190"/>
            <a:ext cx="6983158" cy="5420698"/>
          </a:xfrm>
        </p:spPr>
        <p:txBody>
          <a:bodyPr>
            <a:normAutofit fontScale="77500" lnSpcReduction="20000"/>
          </a:bodyPr>
          <a:lstStyle/>
          <a:p>
            <a:pPr marL="560070" indent="-514350">
              <a:buClr>
                <a:schemeClr val="accent5"/>
              </a:buClr>
              <a:buFont typeface="+mj-lt"/>
              <a:buAutoNum type="arabicPeriod" startAt="10"/>
            </a:pPr>
            <a:r>
              <a:rPr lang="fr-FR" sz="4500" b="1" dirty="0" smtClean="0">
                <a:solidFill>
                  <a:schemeClr val="accent6"/>
                </a:solidFill>
                <a:latin typeface="Garamond"/>
                <a:cs typeface="Garamond"/>
              </a:rPr>
              <a:t>Comment remporterons nous la victoire sur un pareil ennemi ?</a:t>
            </a:r>
          </a:p>
          <a:p>
            <a:pPr marL="788670" indent="-742950">
              <a:buClr>
                <a:srgbClr val="000090"/>
              </a:buClr>
              <a:buFont typeface="+mj-lt"/>
              <a:buAutoNum type="alphaLcParenR"/>
            </a:pPr>
            <a:r>
              <a:rPr lang="fr-FR" sz="4000" b="1" dirty="0">
                <a:solidFill>
                  <a:srgbClr val="000090"/>
                </a:solidFill>
                <a:latin typeface="Garamond"/>
                <a:cs typeface="Garamond"/>
              </a:rPr>
              <a:t>Le sang de Christ et le </a:t>
            </a:r>
            <a:r>
              <a:rPr lang="fr-FR" sz="4000" b="1" dirty="0" smtClean="0">
                <a:solidFill>
                  <a:srgbClr val="000090"/>
                </a:solidFill>
                <a:latin typeface="Garamond"/>
                <a:cs typeface="Garamond"/>
              </a:rPr>
              <a:t>témoignage </a:t>
            </a:r>
            <a:r>
              <a:rPr lang="fr-FR" sz="4000" b="1" dirty="0">
                <a:solidFill>
                  <a:srgbClr val="000090"/>
                </a:solidFill>
                <a:latin typeface="Garamond"/>
                <a:cs typeface="Garamond"/>
              </a:rPr>
              <a:t>que nous lui rendons.</a:t>
            </a:r>
          </a:p>
          <a:p>
            <a:pPr marL="2023110" lvl="7" indent="-514350">
              <a:buClr>
                <a:schemeClr val="tx1"/>
              </a:buClr>
              <a:buNone/>
            </a:pPr>
            <a:r>
              <a:rPr lang="fr-FR" sz="3800" b="1" dirty="0">
                <a:solidFill>
                  <a:schemeClr val="accent4">
                    <a:lumMod val="50000"/>
                  </a:schemeClr>
                </a:solidFill>
                <a:latin typeface="Garamond"/>
                <a:cs typeface="Garamond"/>
              </a:rPr>
              <a:t>Apocalypse 12.10/11</a:t>
            </a:r>
          </a:p>
          <a:p>
            <a:pPr marL="560070" indent="-514350">
              <a:buClr>
                <a:srgbClr val="000090"/>
              </a:buClr>
              <a:buFont typeface="+mj-lt"/>
              <a:buAutoNum type="alphaLcParenR"/>
            </a:pPr>
            <a:r>
              <a:rPr lang="fr-FR" sz="4000" b="1" dirty="0">
                <a:solidFill>
                  <a:srgbClr val="000090"/>
                </a:solidFill>
                <a:latin typeface="Garamond"/>
                <a:cs typeface="Garamond"/>
              </a:rPr>
              <a:t>L’Esprit du Seigneur</a:t>
            </a:r>
          </a:p>
          <a:p>
            <a:pPr marL="2023110" lvl="7" indent="-514350">
              <a:buClr>
                <a:schemeClr val="tx1"/>
              </a:buClr>
              <a:buNone/>
            </a:pPr>
            <a:r>
              <a:rPr lang="fr-FR" sz="2400" dirty="0"/>
              <a:t>–  </a:t>
            </a:r>
            <a:r>
              <a:rPr lang="fr-FR" sz="4000" b="1" dirty="0" smtClean="0">
                <a:solidFill>
                  <a:srgbClr val="000090"/>
                </a:solidFill>
                <a:latin typeface="Garamond"/>
                <a:cs typeface="Garamond"/>
              </a:rPr>
              <a:t>La </a:t>
            </a:r>
            <a:r>
              <a:rPr lang="fr-FR" sz="4000" b="1" dirty="0">
                <a:solidFill>
                  <a:srgbClr val="000090"/>
                </a:solidFill>
                <a:latin typeface="Garamond"/>
                <a:cs typeface="Garamond"/>
              </a:rPr>
              <a:t>Parole de Dieu</a:t>
            </a:r>
          </a:p>
          <a:p>
            <a:pPr marL="2023110" lvl="7" indent="-514350">
              <a:buClr>
                <a:schemeClr val="tx1"/>
              </a:buClr>
              <a:buNone/>
            </a:pPr>
            <a:r>
              <a:rPr lang="fr-FR" sz="3700" b="1" dirty="0">
                <a:solidFill>
                  <a:schemeClr val="accent4">
                    <a:lumMod val="50000"/>
                  </a:schemeClr>
                </a:solidFill>
                <a:latin typeface="Garamond"/>
                <a:cs typeface="Garamond"/>
              </a:rPr>
              <a:t>Ephésiens </a:t>
            </a:r>
            <a:r>
              <a:rPr lang="fr-FR" sz="3700" b="1" dirty="0" smtClean="0">
                <a:solidFill>
                  <a:schemeClr val="accent4">
                    <a:lumMod val="50000"/>
                  </a:schemeClr>
                </a:solidFill>
                <a:latin typeface="Garamond"/>
                <a:cs typeface="Garamond"/>
              </a:rPr>
              <a:t>6.17</a:t>
            </a:r>
            <a:endParaRPr lang="fr-FR" sz="3700" b="1" dirty="0">
              <a:solidFill>
                <a:schemeClr val="accent4">
                  <a:lumMod val="50000"/>
                </a:schemeClr>
              </a:solidFill>
              <a:latin typeface="Garamond"/>
              <a:cs typeface="Garamond"/>
            </a:endParaRPr>
          </a:p>
          <a:p>
            <a:pPr marL="560070" indent="-514350">
              <a:buClr>
                <a:srgbClr val="000090"/>
              </a:buClr>
              <a:buFont typeface="+mj-lt"/>
              <a:buAutoNum type="alphaLcParenR"/>
            </a:pPr>
            <a:r>
              <a:rPr lang="fr-FR" sz="4000" b="1" dirty="0">
                <a:solidFill>
                  <a:srgbClr val="000090"/>
                </a:solidFill>
                <a:latin typeface="Garamond"/>
                <a:cs typeface="Garamond"/>
              </a:rPr>
              <a:t>La foi</a:t>
            </a:r>
          </a:p>
          <a:p>
            <a:pPr marL="2023110" lvl="7" indent="-514350">
              <a:buClr>
                <a:schemeClr val="tx1"/>
              </a:buClr>
              <a:buNone/>
            </a:pPr>
            <a:r>
              <a:rPr lang="fr-FR" sz="3700" b="1" dirty="0">
                <a:solidFill>
                  <a:schemeClr val="accent4">
                    <a:lumMod val="50000"/>
                  </a:schemeClr>
                </a:solidFill>
                <a:latin typeface="Garamond"/>
                <a:cs typeface="Garamond"/>
              </a:rPr>
              <a:t>Ephésiens 6.16</a:t>
            </a:r>
          </a:p>
          <a:p>
            <a:pPr marL="2023110" lvl="7" indent="-514350">
              <a:buClr>
                <a:schemeClr val="tx1"/>
              </a:buClr>
              <a:buNone/>
            </a:pPr>
            <a:r>
              <a:rPr lang="fr-FR" sz="3700" b="1" dirty="0">
                <a:solidFill>
                  <a:schemeClr val="accent4">
                    <a:lumMod val="50000"/>
                  </a:schemeClr>
                </a:solidFill>
                <a:latin typeface="Garamond"/>
                <a:cs typeface="Garamond"/>
              </a:rPr>
              <a:t>Romains 16.20</a:t>
            </a:r>
          </a:p>
          <a:p>
            <a:pPr marL="560070" indent="-514350">
              <a:buClr>
                <a:schemeClr val="accent5"/>
              </a:buClr>
              <a:buFont typeface="+mj-lt"/>
              <a:buAutoNum type="alphaLcParenR"/>
            </a:pPr>
            <a:endParaRPr lang="fr-FR" sz="2800" b="1" dirty="0" smtClean="0">
              <a:solidFill>
                <a:schemeClr val="accent6"/>
              </a:solidFill>
              <a:latin typeface="Garamond"/>
              <a:cs typeface="Garamond"/>
            </a:endParaRPr>
          </a:p>
          <a:p>
            <a:pPr marL="560070" indent="-514350">
              <a:buClr>
                <a:schemeClr val="accent5"/>
              </a:buClr>
              <a:buFont typeface="+mj-lt"/>
              <a:buAutoNum type="alphaLcParenR"/>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3757418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p:cTn id="91"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Qu’est-ce que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45720" indent="0" algn="just">
              <a:lnSpc>
                <a:spcPct val="70000"/>
              </a:lnSpc>
              <a:buClr>
                <a:schemeClr val="accent5"/>
              </a:buClr>
              <a:buNone/>
            </a:pPr>
            <a:r>
              <a:rPr lang="fr-FR" sz="2700" dirty="0" err="1">
                <a:solidFill>
                  <a:schemeClr val="tx1"/>
                </a:solidFill>
                <a:latin typeface="Garamond"/>
                <a:cs typeface="Garamond"/>
              </a:rPr>
              <a:t>Antichrist</a:t>
            </a:r>
            <a:r>
              <a:rPr lang="fr-FR" sz="2700" dirty="0">
                <a:solidFill>
                  <a:schemeClr val="tx1"/>
                </a:solidFill>
                <a:latin typeface="Garamond"/>
                <a:cs typeface="Garamond"/>
              </a:rPr>
              <a:t> ou Antéchrist ?</a:t>
            </a:r>
          </a:p>
          <a:p>
            <a:pPr marL="45720" indent="0" algn="just">
              <a:lnSpc>
                <a:spcPct val="70000"/>
              </a:lnSpc>
              <a:buClr>
                <a:schemeClr val="accent5"/>
              </a:buClr>
              <a:buNone/>
            </a:pPr>
            <a:r>
              <a:rPr lang="fr-FR" sz="2700" dirty="0">
                <a:solidFill>
                  <a:schemeClr val="tx1"/>
                </a:solidFill>
                <a:latin typeface="Garamond"/>
                <a:cs typeface="Garamond"/>
              </a:rPr>
              <a:t>L’homme du péché</a:t>
            </a:r>
          </a:p>
          <a:p>
            <a:pPr marL="2023110" lvl="7" indent="-514350">
              <a:lnSpc>
                <a:spcPct val="80000"/>
              </a:lnSpc>
              <a:buClr>
                <a:schemeClr val="tx1"/>
              </a:buClr>
              <a:buNone/>
            </a:pPr>
            <a:r>
              <a:rPr lang="fr-FR" sz="2900" b="1" dirty="0">
                <a:solidFill>
                  <a:schemeClr val="accent4">
                    <a:lumMod val="50000"/>
                  </a:schemeClr>
                </a:solidFill>
                <a:latin typeface="Garamond"/>
                <a:cs typeface="Garamond"/>
              </a:rPr>
              <a:t>1 Jean 2.18</a:t>
            </a:r>
          </a:p>
          <a:p>
            <a:pPr marL="560070" indent="-514350">
              <a:buClr>
                <a:schemeClr val="accent5"/>
              </a:buClr>
              <a:buFont typeface="+mj-lt"/>
              <a:buAutoNum type="arabicPeriod" startAt="3"/>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3347596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sera-t-il réellement une personne ?</a:t>
            </a:r>
          </a:p>
          <a:p>
            <a:pPr marL="560070" indent="-514350">
              <a:buClr>
                <a:srgbClr val="000090"/>
              </a:buClr>
              <a:buFont typeface="+mj-lt"/>
              <a:buAutoNum type="alphaLcParenR"/>
            </a:pPr>
            <a:r>
              <a:rPr lang="fr-FR" sz="2800" b="1" dirty="0" smtClean="0">
                <a:solidFill>
                  <a:srgbClr val="000090"/>
                </a:solidFill>
                <a:latin typeface="Garamond"/>
                <a:cs typeface="Garamond"/>
              </a:rPr>
              <a:t>L’esprit de l’</a:t>
            </a:r>
            <a:r>
              <a:rPr lang="fr-FR" sz="2800" b="1" dirty="0" err="1" smtClean="0">
                <a:solidFill>
                  <a:srgbClr val="000090"/>
                </a:solidFill>
                <a:latin typeface="Garamond"/>
                <a:cs typeface="Garamond"/>
              </a:rPr>
              <a:t>Antichrist</a:t>
            </a:r>
            <a:endParaRPr lang="fr-FR" sz="2800" b="1" dirty="0" smtClean="0">
              <a:solidFill>
                <a:srgbClr val="000090"/>
              </a:solidFill>
              <a:latin typeface="Garamond"/>
              <a:cs typeface="Garamond"/>
            </a:endParaRPr>
          </a:p>
          <a:p>
            <a:pPr marL="45720" indent="0" algn="just">
              <a:lnSpc>
                <a:spcPct val="80000"/>
              </a:lnSpc>
              <a:buClr>
                <a:schemeClr val="accent5"/>
              </a:buClr>
              <a:buNone/>
            </a:pPr>
            <a:r>
              <a:rPr lang="fr-FR" sz="2900" dirty="0">
                <a:solidFill>
                  <a:schemeClr val="tx1"/>
                </a:solidFill>
                <a:latin typeface="Garamond"/>
                <a:cs typeface="Garamond"/>
              </a:rPr>
              <a:t>Qui est déjà dans le monde</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1 Jean 4.3</a:t>
            </a:r>
          </a:p>
          <a:p>
            <a:pPr marL="560070" indent="-514350">
              <a:buClr>
                <a:srgbClr val="000090"/>
              </a:buClr>
              <a:buFont typeface="+mj-lt"/>
              <a:buAutoNum type="alphaLcParenR" startAt="2"/>
            </a:pPr>
            <a:r>
              <a:rPr lang="fr-FR" sz="2800" b="1" dirty="0" smtClean="0">
                <a:solidFill>
                  <a:srgbClr val="000090"/>
                </a:solidFill>
                <a:latin typeface="Garamond"/>
                <a:cs typeface="Garamond"/>
              </a:rPr>
              <a:t>Les précurseurs de l’</a:t>
            </a:r>
            <a:r>
              <a:rPr lang="fr-FR" sz="2800" b="1" dirty="0" err="1" smtClean="0">
                <a:solidFill>
                  <a:srgbClr val="000090"/>
                </a:solidFill>
                <a:latin typeface="Garamond"/>
                <a:cs typeface="Garamond"/>
              </a:rPr>
              <a:t>Antichrist</a:t>
            </a:r>
            <a:endParaRPr lang="fr-FR" sz="2800" b="1" dirty="0" smtClean="0">
              <a:solidFill>
                <a:srgbClr val="000090"/>
              </a:solidFill>
              <a:latin typeface="Garamond"/>
              <a:cs typeface="Garamond"/>
            </a:endParaRPr>
          </a:p>
          <a:p>
            <a:pPr marL="45720" indent="0" algn="just">
              <a:lnSpc>
                <a:spcPct val="80000"/>
              </a:lnSpc>
              <a:buClr>
                <a:schemeClr val="accent5"/>
              </a:buClr>
              <a:buNone/>
            </a:pPr>
            <a:r>
              <a:rPr lang="fr-FR" sz="2900" dirty="0" err="1" smtClean="0">
                <a:solidFill>
                  <a:schemeClr val="tx1"/>
                </a:solidFill>
                <a:latin typeface="Garamond"/>
                <a:cs typeface="Garamond"/>
              </a:rPr>
              <a:t>Antiochus</a:t>
            </a:r>
            <a:r>
              <a:rPr lang="fr-FR" sz="2900" dirty="0" smtClean="0">
                <a:solidFill>
                  <a:schemeClr val="tx1"/>
                </a:solidFill>
                <a:latin typeface="Garamond"/>
                <a:cs typeface="Garamond"/>
              </a:rPr>
              <a:t> </a:t>
            </a:r>
            <a:r>
              <a:rPr lang="fr-FR" sz="2900" dirty="0">
                <a:solidFill>
                  <a:schemeClr val="tx1"/>
                </a:solidFill>
                <a:latin typeface="Garamond"/>
                <a:cs typeface="Garamond"/>
              </a:rPr>
              <a:t>Epiphane, Néron, Mahomet, certains papes, Hitler</a:t>
            </a:r>
          </a:p>
          <a:p>
            <a:pPr marL="2023110" lvl="7" indent="-514350">
              <a:buClr>
                <a:schemeClr val="tx1"/>
              </a:buClr>
              <a:buNone/>
            </a:pPr>
            <a:r>
              <a:rPr lang="fr-FR" sz="2900" b="1" dirty="0">
                <a:solidFill>
                  <a:schemeClr val="accent4">
                    <a:lumMod val="50000"/>
                  </a:schemeClr>
                </a:solidFill>
                <a:latin typeface="Garamond"/>
                <a:cs typeface="Garamond"/>
              </a:rPr>
              <a:t>2 Jean 7</a:t>
            </a:r>
          </a:p>
          <a:p>
            <a:pPr marL="560070" indent="-514350">
              <a:buClr>
                <a:schemeClr val="accent5"/>
              </a:buClr>
              <a:buFont typeface="+mj-lt"/>
              <a:buAutoNum type="arabicPeriod" startAt="3"/>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1612295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153524"/>
            <a:ext cx="8083176" cy="92114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074670"/>
            <a:ext cx="6983158" cy="5253217"/>
          </a:xfrm>
        </p:spPr>
        <p:txBody>
          <a:bodyPr>
            <a:normAutofit fontScale="70000" lnSpcReduction="20000"/>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sera-t-il réellement une personne ?</a:t>
            </a:r>
          </a:p>
          <a:p>
            <a:pPr marL="560070" indent="-514350">
              <a:buClr>
                <a:srgbClr val="000090"/>
              </a:buClr>
              <a:buFont typeface="+mj-lt"/>
              <a:buAutoNum type="alphaLcParenR" startAt="3"/>
            </a:pPr>
            <a:r>
              <a:rPr lang="fr-FR" sz="2800" b="1" dirty="0" smtClean="0">
                <a:solidFill>
                  <a:srgbClr val="000090"/>
                </a:solidFill>
                <a:latin typeface="Garamond"/>
                <a:cs typeface="Garamond"/>
              </a:rPr>
              <a:t>La personne de l’</a:t>
            </a:r>
            <a:r>
              <a:rPr lang="fr-FR" sz="2800" b="1" dirty="0" err="1" smtClean="0">
                <a:solidFill>
                  <a:srgbClr val="000090"/>
                </a:solidFill>
                <a:latin typeface="Garamond"/>
                <a:cs typeface="Garamond"/>
              </a:rPr>
              <a:t>Antichrist</a:t>
            </a:r>
            <a:endParaRPr lang="fr-FR" sz="2800" b="1" dirty="0" smtClean="0">
              <a:solidFill>
                <a:schemeClr val="accent6"/>
              </a:solidFill>
              <a:latin typeface="Garamond"/>
              <a:cs typeface="Garamond"/>
            </a:endParaRPr>
          </a:p>
          <a:p>
            <a:pPr marL="560070" indent="-514350">
              <a:buClrTx/>
              <a:buSzPct val="90000"/>
              <a:buFont typeface="+mj-lt"/>
              <a:buAutoNum type="arabicParenR"/>
            </a:pPr>
            <a:r>
              <a:rPr lang="fr-FR" sz="3700" dirty="0">
                <a:solidFill>
                  <a:schemeClr val="tx1"/>
                </a:solidFill>
                <a:latin typeface="Garamond"/>
                <a:cs typeface="Garamond"/>
              </a:rPr>
              <a:t>Pour Jean, un </a:t>
            </a:r>
            <a:r>
              <a:rPr lang="fr-FR" sz="3700" dirty="0" err="1">
                <a:solidFill>
                  <a:schemeClr val="tx1"/>
                </a:solidFill>
                <a:latin typeface="Garamond"/>
                <a:cs typeface="Garamond"/>
              </a:rPr>
              <a:t>Antichrist</a:t>
            </a:r>
            <a:r>
              <a:rPr lang="fr-FR" sz="3700" dirty="0">
                <a:solidFill>
                  <a:schemeClr val="tx1"/>
                </a:solidFill>
                <a:latin typeface="Garamond"/>
                <a:cs typeface="Garamond"/>
              </a:rPr>
              <a:t> est une personne</a:t>
            </a:r>
          </a:p>
          <a:p>
            <a:pPr marL="2023110" lvl="7" indent="-514350">
              <a:lnSpc>
                <a:spcPct val="110000"/>
              </a:lnSpc>
              <a:buClr>
                <a:schemeClr val="tx1"/>
              </a:buClr>
              <a:buNone/>
            </a:pPr>
            <a:r>
              <a:rPr lang="fr-FR" sz="3400" b="1" dirty="0">
                <a:solidFill>
                  <a:schemeClr val="accent4">
                    <a:lumMod val="50000"/>
                  </a:schemeClr>
                </a:solidFill>
                <a:latin typeface="Garamond"/>
                <a:cs typeface="Garamond"/>
              </a:rPr>
              <a:t>1 Jean 2.18/19</a:t>
            </a:r>
          </a:p>
          <a:p>
            <a:pPr marL="560070" indent="-514350">
              <a:buClrTx/>
              <a:buSzPct val="90000"/>
              <a:buFont typeface="+mj-lt"/>
              <a:buAutoNum type="arabicParenR"/>
            </a:pPr>
            <a:r>
              <a:rPr lang="fr-FR" sz="3700" dirty="0">
                <a:solidFill>
                  <a:schemeClr val="tx1"/>
                </a:solidFill>
                <a:latin typeface="Garamond"/>
                <a:cs typeface="Garamond"/>
              </a:rPr>
              <a:t>Paul l’appelle « homme du péché », fils de la perdition, l’adversaire, celui qui se fait adorer comme Dieu.</a:t>
            </a:r>
          </a:p>
          <a:p>
            <a:pPr marL="2023110" lvl="7" indent="-514350">
              <a:lnSpc>
                <a:spcPct val="110000"/>
              </a:lnSpc>
              <a:buClr>
                <a:schemeClr val="tx1"/>
              </a:buClr>
              <a:buNone/>
            </a:pPr>
            <a:r>
              <a:rPr lang="fr-FR" sz="3400" b="1" dirty="0">
                <a:solidFill>
                  <a:schemeClr val="accent4">
                    <a:lumMod val="50000"/>
                  </a:schemeClr>
                </a:solidFill>
                <a:latin typeface="Garamond"/>
                <a:cs typeface="Garamond"/>
              </a:rPr>
              <a:t>2 Thessaloniciens 2.3/4,8</a:t>
            </a:r>
          </a:p>
          <a:p>
            <a:pPr marL="560070" indent="-514350">
              <a:buClrTx/>
              <a:buSzPct val="90000"/>
              <a:buFont typeface="+mj-lt"/>
              <a:buAutoNum type="arabicParenR"/>
            </a:pPr>
            <a:r>
              <a:rPr lang="fr-FR" sz="3700" dirty="0">
                <a:solidFill>
                  <a:schemeClr val="tx1"/>
                </a:solidFill>
                <a:latin typeface="Garamond"/>
                <a:cs typeface="Garamond"/>
              </a:rPr>
              <a:t>L’Apocalypse l’appelle « la bête »</a:t>
            </a:r>
          </a:p>
          <a:p>
            <a:pPr marL="2023110" lvl="7" indent="-514350">
              <a:lnSpc>
                <a:spcPct val="110000"/>
              </a:lnSpc>
              <a:buClr>
                <a:schemeClr val="tx1"/>
              </a:buClr>
              <a:buNone/>
            </a:pPr>
            <a:r>
              <a:rPr lang="fr-FR" sz="3700" b="1" dirty="0">
                <a:solidFill>
                  <a:schemeClr val="accent4">
                    <a:lumMod val="50000"/>
                  </a:schemeClr>
                </a:solidFill>
                <a:latin typeface="Garamond"/>
                <a:cs typeface="Garamond"/>
              </a:rPr>
              <a:t>Apocalypse 13.4/7</a:t>
            </a:r>
          </a:p>
          <a:p>
            <a:pPr marL="560070" indent="-514350">
              <a:buClrTx/>
              <a:buSzPct val="90000"/>
              <a:buFont typeface="+mj-lt"/>
              <a:buAutoNum type="arabicParenR"/>
            </a:pPr>
            <a:r>
              <a:rPr lang="fr-FR" sz="3700" dirty="0">
                <a:solidFill>
                  <a:schemeClr val="tx1"/>
                </a:solidFill>
                <a:latin typeface="Garamond"/>
                <a:cs typeface="Garamond"/>
              </a:rPr>
              <a:t>Jésus le présente comme un homme</a:t>
            </a:r>
          </a:p>
          <a:p>
            <a:pPr marL="2023110" lvl="7" indent="-514350">
              <a:lnSpc>
                <a:spcPct val="110000"/>
              </a:lnSpc>
              <a:buClr>
                <a:schemeClr val="tx1"/>
              </a:buClr>
              <a:buNone/>
            </a:pPr>
            <a:r>
              <a:rPr lang="fr-FR" sz="3700" b="1" dirty="0">
                <a:solidFill>
                  <a:schemeClr val="accent4">
                    <a:lumMod val="50000"/>
                  </a:schemeClr>
                </a:solidFill>
                <a:latin typeface="Garamond"/>
                <a:cs typeface="Garamond"/>
              </a:rPr>
              <a:t>Jean 5.43</a:t>
            </a:r>
          </a:p>
        </p:txBody>
      </p:sp>
    </p:spTree>
    <p:extLst>
      <p:ext uri="{BB962C8B-B14F-4D97-AF65-F5344CB8AC3E}">
        <p14:creationId xmlns:p14="http://schemas.microsoft.com/office/powerpoint/2010/main" val="1401031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fade">
                                      <p:cBhvr>
                                        <p:cTn id="91" dur="1000"/>
                                        <p:tgtEl>
                                          <p:spTgt spid="3">
                                            <p:txEl>
                                              <p:pRg st="8" end="8"/>
                                            </p:txEl>
                                          </p:spTgt>
                                        </p:tgtEl>
                                      </p:cBhvr>
                                    </p:animEffect>
                                    <p:anim calcmode="lin" valueType="num">
                                      <p:cBhvr>
                                        <p:cTn id="9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 calcmode="lin" valueType="num">
                                      <p:cBhvr>
                                        <p:cTn id="99"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Quel contraste pouvons-nous relever entre le Christ et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45720" indent="0" algn="just">
              <a:lnSpc>
                <a:spcPct val="80000"/>
              </a:lnSpc>
              <a:buClr>
                <a:schemeClr val="accent5"/>
              </a:buClr>
              <a:buNone/>
            </a:pPr>
            <a:r>
              <a:rPr lang="fr-FR" sz="2900" dirty="0">
                <a:solidFill>
                  <a:schemeClr val="tx1"/>
                </a:solidFill>
                <a:latin typeface="Garamond"/>
                <a:cs typeface="Garamond"/>
              </a:rPr>
              <a:t>Pache, p 148/149</a:t>
            </a:r>
          </a:p>
        </p:txBody>
      </p:sp>
    </p:spTree>
    <p:extLst>
      <p:ext uri="{BB962C8B-B14F-4D97-AF65-F5344CB8AC3E}">
        <p14:creationId xmlns:p14="http://schemas.microsoft.com/office/powerpoint/2010/main" val="804596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111654"/>
            <a:ext cx="8083176" cy="893232"/>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102584"/>
            <a:ext cx="6983158" cy="5225303"/>
          </a:xfrm>
        </p:spPr>
        <p:txBody>
          <a:bodyPr>
            <a:normAutofit/>
          </a:bodyPr>
          <a:lstStyle/>
          <a:p>
            <a:pPr marL="560070" indent="-514350">
              <a:buClr>
                <a:schemeClr val="accent5"/>
              </a:buClr>
              <a:buFont typeface="+mj-lt"/>
              <a:buAutoNum type="arabicPeriod" startAt="4"/>
            </a:pPr>
            <a:r>
              <a:rPr lang="fr-FR" sz="2800" b="1" dirty="0" smtClean="0">
                <a:solidFill>
                  <a:schemeClr val="accent6"/>
                </a:solidFill>
                <a:latin typeface="Garamond"/>
                <a:cs typeface="Garamond"/>
              </a:rPr>
              <a:t>La séduction de l’</a:t>
            </a:r>
            <a:r>
              <a:rPr lang="fr-FR" sz="2800" b="1" dirty="0" err="1" smtClean="0">
                <a:solidFill>
                  <a:schemeClr val="accent6"/>
                </a:solidFill>
                <a:latin typeface="Garamond"/>
                <a:cs typeface="Garamond"/>
              </a:rPr>
              <a:t>Antichrist</a:t>
            </a:r>
            <a:endParaRPr lang="fr-FR" sz="2800" b="1" dirty="0" smtClean="0">
              <a:solidFill>
                <a:schemeClr val="accent6"/>
              </a:solidFill>
              <a:latin typeface="Garamond"/>
              <a:cs typeface="Garamond"/>
            </a:endParaRPr>
          </a:p>
          <a:p>
            <a:pPr marL="2023110" lvl="7" indent="-514350">
              <a:buClr>
                <a:schemeClr val="tx1"/>
              </a:buClr>
              <a:buNone/>
            </a:pPr>
            <a:r>
              <a:rPr lang="fr-FR" sz="2400" b="1" dirty="0">
                <a:solidFill>
                  <a:schemeClr val="accent4">
                    <a:lumMod val="50000"/>
                  </a:schemeClr>
                </a:solidFill>
                <a:latin typeface="Garamond"/>
                <a:cs typeface="Garamond"/>
              </a:rPr>
              <a:t>2 Corinthiens 11.14/15</a:t>
            </a:r>
          </a:p>
          <a:p>
            <a:pPr marL="2023110" lvl="7" indent="-514350">
              <a:buClr>
                <a:schemeClr val="tx1"/>
              </a:buClr>
              <a:buNone/>
            </a:pPr>
            <a:r>
              <a:rPr lang="fr-FR" sz="2400" b="1" dirty="0">
                <a:solidFill>
                  <a:schemeClr val="accent4">
                    <a:lumMod val="50000"/>
                  </a:schemeClr>
                </a:solidFill>
                <a:latin typeface="Garamond"/>
                <a:cs typeface="Garamond"/>
              </a:rPr>
              <a:t>Matthieu 24.4/5,11,23/25</a:t>
            </a:r>
          </a:p>
          <a:p>
            <a:pPr marL="45720" indent="0" algn="just">
              <a:lnSpc>
                <a:spcPct val="90000"/>
              </a:lnSpc>
              <a:buClr>
                <a:schemeClr val="accent5"/>
              </a:buClr>
              <a:buNone/>
            </a:pPr>
            <a:r>
              <a:rPr lang="fr-FR" sz="2900" dirty="0">
                <a:solidFill>
                  <a:schemeClr val="tx1"/>
                </a:solidFill>
                <a:latin typeface="Garamond"/>
                <a:cs typeface="Garamond"/>
              </a:rPr>
              <a:t>Il voudra faire croire</a:t>
            </a:r>
          </a:p>
          <a:p>
            <a:pPr algn="just">
              <a:lnSpc>
                <a:spcPct val="80000"/>
              </a:lnSpc>
              <a:buClrTx/>
              <a:buSzPct val="95000"/>
              <a:buFont typeface="Wingdings" charset="2"/>
              <a:buChar char="§"/>
            </a:pPr>
            <a:r>
              <a:rPr lang="fr-FR" sz="2900" dirty="0">
                <a:solidFill>
                  <a:schemeClr val="tx1"/>
                </a:solidFill>
                <a:latin typeface="Garamond"/>
                <a:cs typeface="Garamond"/>
              </a:rPr>
              <a:t>Aux nations qu’un sauveur selon leur cœur est donné à la terre</a:t>
            </a:r>
          </a:p>
          <a:p>
            <a:pPr algn="just">
              <a:lnSpc>
                <a:spcPct val="80000"/>
              </a:lnSpc>
              <a:buClrTx/>
              <a:buSzPct val="95000"/>
              <a:buFont typeface="Wingdings" charset="2"/>
              <a:buChar char="§"/>
            </a:pPr>
            <a:r>
              <a:rPr lang="fr-FR" sz="2900" dirty="0">
                <a:solidFill>
                  <a:schemeClr val="tx1"/>
                </a:solidFill>
                <a:latin typeface="Garamond"/>
                <a:cs typeface="Garamond"/>
              </a:rPr>
              <a:t>Aux Juifs que le messie tant attendu est enfin devant eux</a:t>
            </a:r>
          </a:p>
          <a:p>
            <a:pPr algn="just">
              <a:lnSpc>
                <a:spcPct val="80000"/>
              </a:lnSpc>
              <a:buClrTx/>
              <a:buSzPct val="95000"/>
              <a:buFont typeface="Wingdings" charset="2"/>
              <a:buChar char="§"/>
            </a:pPr>
            <a:r>
              <a:rPr lang="fr-FR" sz="2900" dirty="0">
                <a:solidFill>
                  <a:schemeClr val="tx1"/>
                </a:solidFill>
                <a:latin typeface="Garamond"/>
                <a:cs typeface="Garamond"/>
              </a:rPr>
              <a:t>Aux chrétiens que le vrai Christ est revenu sous les traits d’un surhomme</a:t>
            </a:r>
            <a:r>
              <a:rPr lang="fr-FR" sz="2900" dirty="0" smtClean="0">
                <a:solidFill>
                  <a:schemeClr val="tx1"/>
                </a:solidFill>
                <a:latin typeface="Garamond"/>
                <a:cs typeface="Garamond"/>
              </a:rPr>
              <a:t>.</a:t>
            </a:r>
          </a:p>
          <a:p>
            <a:pPr marL="2023110" lvl="7" indent="-514350">
              <a:lnSpc>
                <a:spcPct val="80000"/>
              </a:lnSpc>
              <a:buClr>
                <a:schemeClr val="tx1"/>
              </a:buClr>
              <a:buNone/>
            </a:pPr>
            <a:r>
              <a:rPr lang="fr-FR" sz="2400" b="1" dirty="0">
                <a:solidFill>
                  <a:schemeClr val="accent4">
                    <a:lumMod val="50000"/>
                  </a:schemeClr>
                </a:solidFill>
                <a:latin typeface="Garamond"/>
                <a:cs typeface="Garamond"/>
              </a:rPr>
              <a:t>2 Thessaloniciens 2.9/12</a:t>
            </a:r>
          </a:p>
          <a:p>
            <a:pPr marL="560070" indent="-514350">
              <a:buClr>
                <a:schemeClr val="accent5"/>
              </a:buClr>
              <a:buFont typeface="+mj-lt"/>
              <a:buAutoNum type="arabicPeriod" startAt="3"/>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3226127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63" presetID="37" presetClass="entr" presetSubtype="0" fill="hold" nodeType="with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1000"/>
                                        <p:tgtEl>
                                          <p:spTgt spid="3">
                                            <p:txEl>
                                              <p:pRg st="6" end="6"/>
                                            </p:txEl>
                                          </p:spTgt>
                                        </p:tgtEl>
                                      </p:cBhvr>
                                    </p:animEffect>
                                    <p:anim calcmode="lin" valueType="num">
                                      <p:cBhvr>
                                        <p:cTn id="6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5" presetClass="entr" presetSubtype="0" fill="hold"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p:cTn id="73"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6"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1"/>
            <a:ext cx="8083176" cy="100488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893232"/>
            <a:ext cx="6983158" cy="5434655"/>
          </a:xfrm>
        </p:spPr>
        <p:txBody>
          <a:bodyPr>
            <a:normAutofit fontScale="77500" lnSpcReduction="20000"/>
          </a:bodyPr>
          <a:lstStyle/>
          <a:p>
            <a:pPr marL="560070" indent="-514350">
              <a:buClr>
                <a:schemeClr val="accent5"/>
              </a:buClr>
              <a:buFont typeface="+mj-lt"/>
              <a:buAutoNum type="arabicPeriod" startAt="5"/>
            </a:pPr>
            <a:r>
              <a:rPr lang="fr-FR" sz="2800" b="1" dirty="0" smtClean="0">
                <a:solidFill>
                  <a:schemeClr val="accent6"/>
                </a:solidFill>
                <a:latin typeface="Garamond"/>
                <a:cs typeface="Garamond"/>
              </a:rPr>
              <a:t>L’Apocalypse de l’</a:t>
            </a:r>
            <a:r>
              <a:rPr lang="fr-FR" sz="2800" b="1" dirty="0" err="1" smtClean="0">
                <a:solidFill>
                  <a:schemeClr val="accent6"/>
                </a:solidFill>
                <a:latin typeface="Garamond"/>
                <a:cs typeface="Garamond"/>
              </a:rPr>
              <a:t>Antichrist</a:t>
            </a:r>
            <a:endParaRPr lang="fr-FR" sz="2800" b="1" dirty="0" smtClean="0">
              <a:solidFill>
                <a:schemeClr val="accent6"/>
              </a:solidFill>
              <a:latin typeface="Garamond"/>
              <a:cs typeface="Garamond"/>
            </a:endParaRPr>
          </a:p>
          <a:p>
            <a:pPr marL="2023110" lvl="7" indent="-514350">
              <a:buClr>
                <a:schemeClr val="tx1"/>
              </a:buClr>
              <a:buNone/>
            </a:pPr>
            <a:r>
              <a:rPr lang="fr-FR" sz="3100" b="1" dirty="0">
                <a:solidFill>
                  <a:schemeClr val="accent4">
                    <a:lumMod val="50000"/>
                  </a:schemeClr>
                </a:solidFill>
                <a:latin typeface="Garamond"/>
                <a:cs typeface="Garamond"/>
              </a:rPr>
              <a:t>2 Thessaloniciens 2.7/8</a:t>
            </a:r>
          </a:p>
          <a:p>
            <a:pPr marL="45720" indent="0" algn="just">
              <a:lnSpc>
                <a:spcPct val="90000"/>
              </a:lnSpc>
              <a:buClr>
                <a:schemeClr val="accent5"/>
              </a:buClr>
              <a:buNone/>
            </a:pPr>
            <a:r>
              <a:rPr lang="fr-FR" sz="3100" dirty="0" err="1">
                <a:solidFill>
                  <a:schemeClr val="tx1"/>
                </a:solidFill>
                <a:latin typeface="Garamond"/>
                <a:cs typeface="Garamond"/>
              </a:rPr>
              <a:t>Apkalypto</a:t>
            </a:r>
            <a:r>
              <a:rPr lang="fr-FR" sz="3100" dirty="0">
                <a:solidFill>
                  <a:schemeClr val="tx1"/>
                </a:solidFill>
                <a:latin typeface="Garamond"/>
                <a:cs typeface="Garamond"/>
              </a:rPr>
              <a:t> = il sera révélé. </a:t>
            </a:r>
            <a:endParaRPr lang="fr-FR" sz="3100" dirty="0" smtClean="0">
              <a:solidFill>
                <a:schemeClr val="tx1"/>
              </a:solidFill>
              <a:latin typeface="Garamond"/>
              <a:cs typeface="Garamond"/>
            </a:endParaRPr>
          </a:p>
          <a:p>
            <a:pPr marL="45720" indent="0" algn="just">
              <a:lnSpc>
                <a:spcPct val="90000"/>
              </a:lnSpc>
              <a:buClr>
                <a:schemeClr val="accent5"/>
              </a:buClr>
              <a:buNone/>
            </a:pPr>
            <a:r>
              <a:rPr lang="fr-FR" sz="3100" i="1" dirty="0">
                <a:solidFill>
                  <a:schemeClr val="tx1"/>
                </a:solidFill>
                <a:latin typeface="Garamond"/>
                <a:cs typeface="Garamond"/>
              </a:rPr>
              <a:t>Voici ce qu’écrivait à ce sujet F. Godet : « La victoire complète du bien pour l’arrivée du Seigneur ne peut être remportée qu’à la suite de la pleine manifestation du mal qui réside dans le cœur de l’humanité, par l’apparition du grand adversaire du règne de Dieu et la réalisation de sa domination momentanée ; de sorte que la suprême victoire du bien sera en même temps la dernière défaite du mal, arrivé à son apogée… Après cela, on presserait le cœur et l’esprit de l’humanité, qu’on n’en ferait pas sortir une bonne œuvre ou un crime de plus, plus de vérité ou plus de mensonge, plus de piété ou plus de blasphème. »</a:t>
            </a:r>
          </a:p>
          <a:p>
            <a:pPr marL="45720" indent="0" algn="just">
              <a:lnSpc>
                <a:spcPct val="90000"/>
              </a:lnSpc>
              <a:buClr>
                <a:schemeClr val="accent5"/>
              </a:buClr>
              <a:buNone/>
            </a:pPr>
            <a:r>
              <a:rPr lang="fr-FR" sz="3100" i="1" dirty="0">
                <a:solidFill>
                  <a:schemeClr val="tx1"/>
                </a:solidFill>
                <a:latin typeface="Garamond"/>
                <a:cs typeface="Garamond"/>
              </a:rPr>
              <a:t>C’est ainsi que Dieu laisse mûrir complètement le blé et l’ivraie pour serrer l’un dans son grenier et pour brûler l’autre dans le feu qui ne s’éteint point (Mat. 13.30). La moisson de la terre ne peut avoir lieu que lorsqu’elle est entièrement mûre, (</a:t>
            </a:r>
            <a:r>
              <a:rPr lang="fr-FR" sz="3100" i="1" dirty="0" err="1">
                <a:solidFill>
                  <a:schemeClr val="tx1"/>
                </a:solidFill>
                <a:latin typeface="Garamond"/>
                <a:cs typeface="Garamond"/>
              </a:rPr>
              <a:t>Apoc</a:t>
            </a:r>
            <a:r>
              <a:rPr lang="fr-FR" sz="3100" i="1" dirty="0">
                <a:solidFill>
                  <a:schemeClr val="tx1"/>
                </a:solidFill>
                <a:latin typeface="Garamond"/>
                <a:cs typeface="Garamond"/>
              </a:rPr>
              <a:t>. 14.15).</a:t>
            </a:r>
          </a:p>
          <a:p>
            <a:pPr marL="45720" indent="0" algn="r">
              <a:lnSpc>
                <a:spcPct val="90000"/>
              </a:lnSpc>
              <a:buClr>
                <a:schemeClr val="accent5"/>
              </a:buClr>
              <a:buNone/>
            </a:pPr>
            <a:r>
              <a:rPr lang="fr-FR" sz="3100" i="1" dirty="0">
                <a:solidFill>
                  <a:schemeClr val="tx1"/>
                </a:solidFill>
                <a:latin typeface="Garamond"/>
                <a:cs typeface="Garamond"/>
              </a:rPr>
              <a:t>Pache, page </a:t>
            </a:r>
            <a:r>
              <a:rPr lang="fr-FR" sz="3100" i="1" dirty="0" smtClean="0">
                <a:solidFill>
                  <a:schemeClr val="tx1"/>
                </a:solidFill>
                <a:latin typeface="Garamond"/>
                <a:cs typeface="Garamond"/>
              </a:rPr>
              <a:t>153</a:t>
            </a:r>
            <a:endParaRPr lang="fr-FR" sz="3100" dirty="0">
              <a:solidFill>
                <a:schemeClr val="tx1"/>
              </a:solidFill>
              <a:latin typeface="Garamond"/>
              <a:cs typeface="Garamond"/>
            </a:endParaRPr>
          </a:p>
        </p:txBody>
      </p:sp>
    </p:spTree>
    <p:extLst>
      <p:ext uri="{BB962C8B-B14F-4D97-AF65-F5344CB8AC3E}">
        <p14:creationId xmlns:p14="http://schemas.microsoft.com/office/powerpoint/2010/main" val="5539490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6"/>
            </a:pPr>
            <a:r>
              <a:rPr lang="fr-FR" sz="2800" b="1" dirty="0">
                <a:solidFill>
                  <a:schemeClr val="accent6"/>
                </a:solidFill>
                <a:latin typeface="Garamond"/>
                <a:cs typeface="Garamond"/>
              </a:rPr>
              <a:t>L’</a:t>
            </a:r>
            <a:r>
              <a:rPr lang="fr-FR" sz="2800" b="1" dirty="0" err="1">
                <a:solidFill>
                  <a:schemeClr val="accent6"/>
                </a:solidFill>
                <a:latin typeface="Garamond"/>
                <a:cs typeface="Garamond"/>
              </a:rPr>
              <a:t>Antichrist</a:t>
            </a:r>
            <a:r>
              <a:rPr lang="fr-FR" sz="2800" b="1" dirty="0" smtClean="0">
                <a:solidFill>
                  <a:schemeClr val="accent6"/>
                </a:solidFill>
                <a:latin typeface="Garamond"/>
                <a:cs typeface="Garamond"/>
              </a:rPr>
              <a:t> sera-t-il un juif ?</a:t>
            </a:r>
          </a:p>
          <a:p>
            <a:pPr marL="2023110" lvl="7" indent="-514350">
              <a:buClr>
                <a:schemeClr val="tx1"/>
              </a:buClr>
              <a:buNone/>
            </a:pPr>
            <a:r>
              <a:rPr lang="fr-FR" sz="3200" b="1" dirty="0">
                <a:solidFill>
                  <a:schemeClr val="accent4">
                    <a:lumMod val="50000"/>
                  </a:schemeClr>
                </a:solidFill>
                <a:latin typeface="Garamond"/>
                <a:cs typeface="Garamond"/>
              </a:rPr>
              <a:t>Jean 5.43</a:t>
            </a:r>
          </a:p>
          <a:p>
            <a:pPr marL="45720" indent="0" algn="just">
              <a:lnSpc>
                <a:spcPct val="90000"/>
              </a:lnSpc>
              <a:buClr>
                <a:schemeClr val="accent5"/>
              </a:buClr>
              <a:buNone/>
            </a:pPr>
            <a:r>
              <a:rPr lang="fr-FR" sz="2900" dirty="0">
                <a:solidFill>
                  <a:schemeClr val="tx1"/>
                </a:solidFill>
                <a:latin typeface="Garamond"/>
                <a:cs typeface="Garamond"/>
              </a:rPr>
              <a:t>Il </a:t>
            </a:r>
            <a:r>
              <a:rPr lang="fr-FR" sz="2900" dirty="0" smtClean="0">
                <a:solidFill>
                  <a:schemeClr val="tx1"/>
                </a:solidFill>
                <a:latin typeface="Garamond"/>
                <a:cs typeface="Garamond"/>
              </a:rPr>
              <a:t>y </a:t>
            </a:r>
            <a:r>
              <a:rPr lang="fr-FR" sz="2900" dirty="0">
                <a:solidFill>
                  <a:schemeClr val="tx1"/>
                </a:solidFill>
                <a:latin typeface="Garamond"/>
                <a:cs typeface="Garamond"/>
              </a:rPr>
              <a:t>a peu de chances que les juifs acclament un non-juif comme messie.</a:t>
            </a:r>
          </a:p>
          <a:p>
            <a:pPr marL="560070" indent="-514350">
              <a:buClr>
                <a:schemeClr val="accent5"/>
              </a:buClr>
              <a:buFont typeface="+mj-lt"/>
              <a:buAutoNum type="arabicPeriod" startAt="3"/>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1565961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a:pPr>
            <a:r>
              <a:rPr lang="fr-FR" sz="4000" dirty="0" smtClean="0">
                <a:latin typeface="Garamond"/>
                <a:cs typeface="Garamond"/>
              </a:rPr>
              <a:t>Les nations et la fin des temps</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lnSpcReduction="10000"/>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L’évolution du monde</a:t>
            </a:r>
          </a:p>
          <a:p>
            <a:pPr marL="2023110" lvl="7" indent="-514350">
              <a:buClr>
                <a:schemeClr val="tx1"/>
              </a:buClr>
              <a:buNone/>
            </a:pPr>
            <a:r>
              <a:rPr lang="fr-FR" sz="3500" b="1" dirty="0">
                <a:solidFill>
                  <a:schemeClr val="accent4">
                    <a:lumMod val="50000"/>
                  </a:schemeClr>
                </a:solidFill>
                <a:latin typeface="Garamond"/>
                <a:cs typeface="Garamond"/>
              </a:rPr>
              <a:t>Genèse 3.15</a:t>
            </a:r>
          </a:p>
          <a:p>
            <a:pPr marL="45720" indent="0">
              <a:buClr>
                <a:schemeClr val="accent5"/>
              </a:buClr>
              <a:buNone/>
            </a:pPr>
            <a:r>
              <a:rPr lang="fr-FR" sz="2600" dirty="0">
                <a:solidFill>
                  <a:schemeClr val="tx1"/>
                </a:solidFill>
                <a:latin typeface="Garamond"/>
                <a:cs typeface="Garamond"/>
              </a:rPr>
              <a:t>Postérité de la femme : Abel, (Israël) postérité du serpent : Caïn, (les nations, le monde, l’</a:t>
            </a:r>
            <a:r>
              <a:rPr lang="fr-FR" sz="2600" dirty="0" err="1">
                <a:solidFill>
                  <a:schemeClr val="tx1"/>
                </a:solidFill>
                <a:latin typeface="Garamond"/>
                <a:cs typeface="Garamond"/>
              </a:rPr>
              <a:t>Antichrist</a:t>
            </a:r>
            <a:r>
              <a:rPr lang="fr-FR" sz="2600" dirty="0">
                <a:solidFill>
                  <a:schemeClr val="tx1"/>
                </a:solidFill>
                <a:latin typeface="Garamond"/>
                <a:cs typeface="Garamond"/>
              </a:rPr>
              <a:t>).</a:t>
            </a:r>
          </a:p>
          <a:p>
            <a:pPr marL="560070" indent="-514350">
              <a:buClr>
                <a:srgbClr val="000090"/>
              </a:buClr>
              <a:buFont typeface="+mj-lt"/>
              <a:buAutoNum type="alphaLcParenR"/>
            </a:pPr>
            <a:r>
              <a:rPr lang="fr-FR" b="1" dirty="0">
                <a:solidFill>
                  <a:srgbClr val="000090"/>
                </a:solidFill>
                <a:latin typeface="Garamond"/>
                <a:cs typeface="Garamond"/>
              </a:rPr>
              <a:t>Dieu délaisse les nations et choisi Israël</a:t>
            </a:r>
          </a:p>
          <a:p>
            <a:pPr marL="2023110" lvl="7" indent="-514350">
              <a:buClr>
                <a:schemeClr val="tx1"/>
              </a:buClr>
              <a:buNone/>
            </a:pPr>
            <a:r>
              <a:rPr lang="fr-FR" sz="3500" b="1" dirty="0">
                <a:solidFill>
                  <a:schemeClr val="accent4">
                    <a:lumMod val="50000"/>
                  </a:schemeClr>
                </a:solidFill>
                <a:latin typeface="Garamond"/>
                <a:cs typeface="Garamond"/>
              </a:rPr>
              <a:t>Deutéronome 26.19</a:t>
            </a:r>
          </a:p>
          <a:p>
            <a:pPr marL="560070" indent="-514350">
              <a:lnSpc>
                <a:spcPct val="90000"/>
              </a:lnSpc>
              <a:buClr>
                <a:srgbClr val="000090"/>
              </a:buClr>
              <a:buFont typeface="+mj-lt"/>
              <a:buAutoNum type="alphaLcParenR"/>
            </a:pPr>
            <a:r>
              <a:rPr lang="fr-FR" b="1" dirty="0">
                <a:solidFill>
                  <a:srgbClr val="000090"/>
                </a:solidFill>
                <a:latin typeface="Garamond"/>
                <a:cs typeface="Garamond"/>
              </a:rPr>
              <a:t>À Babel, Dieu confond les langue et disperse les nations les nations sont livrées à elles-mêmes jusqu’à l’apostasie finale.</a:t>
            </a:r>
          </a:p>
          <a:p>
            <a:pPr marL="2023110" lvl="7" indent="-514350">
              <a:buClr>
                <a:schemeClr val="tx1"/>
              </a:buClr>
              <a:buNone/>
            </a:pPr>
            <a:r>
              <a:rPr lang="fr-FR" sz="3500" b="1" dirty="0">
                <a:solidFill>
                  <a:schemeClr val="accent4">
                    <a:lumMod val="50000"/>
                  </a:schemeClr>
                </a:solidFill>
                <a:latin typeface="Garamond"/>
                <a:cs typeface="Garamond"/>
              </a:rPr>
              <a:t>2 Timothée 3.1/5, 4.3/4 </a:t>
            </a:r>
          </a:p>
          <a:p>
            <a:pPr marL="560070" indent="-514350">
              <a:buClr>
                <a:schemeClr val="accent5"/>
              </a:buClr>
              <a:buFont typeface="+mj-lt"/>
              <a:buAutoNum type="arabicPeriod"/>
            </a:pPr>
            <a:endParaRPr lang="fr-FR" sz="2800" b="1" dirty="0">
              <a:solidFill>
                <a:schemeClr val="accent6"/>
              </a:solidFill>
              <a:latin typeface="Garamond"/>
              <a:cs typeface="Garamond"/>
            </a:endParaRPr>
          </a:p>
        </p:txBody>
      </p:sp>
      <p:sp>
        <p:nvSpPr>
          <p:cNvPr id="4" name="ZoneTexte 3"/>
          <p:cNvSpPr txBox="1"/>
          <p:nvPr/>
        </p:nvSpPr>
        <p:spPr>
          <a:xfrm>
            <a:off x="4856333" y="219121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444718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807584"/>
            <a:ext cx="6983158" cy="4520304"/>
          </a:xfrm>
        </p:spPr>
        <p:txBody>
          <a:bodyPr>
            <a:normAutofit/>
          </a:bodyPr>
          <a:lstStyle/>
          <a:p>
            <a:pPr marL="560070" indent="-514350">
              <a:buClr>
                <a:schemeClr val="accent5"/>
              </a:buClr>
              <a:buFont typeface="+mj-lt"/>
              <a:buAutoNum type="arabicPeriod" startAt="7"/>
            </a:pPr>
            <a:r>
              <a:rPr lang="fr-FR" sz="2800" b="1" dirty="0" smtClean="0">
                <a:solidFill>
                  <a:schemeClr val="accent6"/>
                </a:solidFill>
                <a:latin typeface="Garamond"/>
                <a:cs typeface="Garamond"/>
              </a:rPr>
              <a:t>Que signifie le chiffre 666 ?</a:t>
            </a:r>
          </a:p>
          <a:p>
            <a:pPr algn="just">
              <a:lnSpc>
                <a:spcPct val="80000"/>
              </a:lnSpc>
              <a:buClrTx/>
              <a:buSzPct val="95000"/>
              <a:buFont typeface="Wingdings" charset="2"/>
              <a:buChar char="§"/>
            </a:pPr>
            <a:r>
              <a:rPr lang="fr-FR" sz="2400" b="1" dirty="0">
                <a:solidFill>
                  <a:srgbClr val="000090"/>
                </a:solidFill>
                <a:latin typeface="Garamond"/>
                <a:cs typeface="Garamond"/>
              </a:rPr>
              <a:t>En grec et en latin, on peut remplacer des lettres par des nombres. Mais jusqu’ici, les calculs ont donné des résultats contradictoires.</a:t>
            </a:r>
          </a:p>
          <a:p>
            <a:pPr algn="just">
              <a:lnSpc>
                <a:spcPct val="80000"/>
              </a:lnSpc>
              <a:buClrTx/>
              <a:buSzPct val="95000"/>
              <a:buFont typeface="Wingdings" charset="2"/>
              <a:buChar char="§"/>
            </a:pPr>
            <a:r>
              <a:rPr lang="fr-FR" sz="2400" b="1" dirty="0">
                <a:solidFill>
                  <a:srgbClr val="000090"/>
                </a:solidFill>
                <a:latin typeface="Garamond"/>
                <a:cs typeface="Garamond"/>
              </a:rPr>
              <a:t>Le chiffre de l’homme, exprime l’impuissance de Satan à égaler Dieu.</a:t>
            </a:r>
          </a:p>
        </p:txBody>
      </p:sp>
      <p:sp>
        <p:nvSpPr>
          <p:cNvPr id="4"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24473556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312333"/>
            <a:ext cx="6983158" cy="5015555"/>
          </a:xfrm>
        </p:spPr>
        <p:txBody>
          <a:bodyPr>
            <a:normAutofit/>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560070" indent="-514350">
              <a:buClr>
                <a:srgbClr val="000090"/>
              </a:buClr>
              <a:buFont typeface="+mj-lt"/>
              <a:buAutoNum type="alphaLcParenR"/>
            </a:pPr>
            <a:r>
              <a:rPr lang="fr-FR" sz="2800" b="1" dirty="0" smtClean="0">
                <a:solidFill>
                  <a:srgbClr val="000090"/>
                </a:solidFill>
                <a:latin typeface="Garamond"/>
                <a:cs typeface="Garamond"/>
              </a:rPr>
              <a:t>La puissance de 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 sera d’origine surnaturelle et diabolique.</a:t>
            </a:r>
          </a:p>
          <a:p>
            <a:pPr algn="just">
              <a:lnSpc>
                <a:spcPct val="80000"/>
              </a:lnSpc>
              <a:buClrTx/>
              <a:buSzPct val="95000"/>
              <a:buFont typeface="Wingdings" charset="2"/>
              <a:buChar char="§"/>
            </a:pPr>
            <a:r>
              <a:rPr lang="fr-FR" sz="2400" b="1" dirty="0">
                <a:solidFill>
                  <a:srgbClr val="000090"/>
                </a:solidFill>
                <a:latin typeface="Garamond"/>
                <a:cs typeface="Garamond"/>
              </a:rPr>
              <a:t>L’</a:t>
            </a:r>
            <a:r>
              <a:rPr lang="fr-FR" sz="2400" b="1" dirty="0" err="1">
                <a:solidFill>
                  <a:srgbClr val="000090"/>
                </a:solidFill>
                <a:latin typeface="Garamond"/>
                <a:cs typeface="Garamond"/>
              </a:rPr>
              <a:t>Antichrist</a:t>
            </a:r>
            <a:r>
              <a:rPr lang="fr-FR" sz="2800" b="1" dirty="0">
                <a:solidFill>
                  <a:srgbClr val="000090"/>
                </a:solidFill>
                <a:latin typeface="Garamond"/>
                <a:cs typeface="Garamond"/>
              </a:rPr>
              <a:t> </a:t>
            </a:r>
            <a:r>
              <a:rPr lang="fr-FR" sz="2400" b="1" dirty="0">
                <a:solidFill>
                  <a:srgbClr val="000090"/>
                </a:solidFill>
                <a:latin typeface="Garamond"/>
                <a:cs typeface="Garamond"/>
              </a:rPr>
              <a:t>acceptera l’offre de Satan refusée par Jésus en Mat 4.8</a:t>
            </a:r>
          </a:p>
          <a:p>
            <a:pPr marL="2023110" lvl="7" indent="-514350">
              <a:lnSpc>
                <a:spcPct val="80000"/>
              </a:lnSpc>
              <a:buClr>
                <a:schemeClr val="tx1"/>
              </a:buClr>
              <a:buNone/>
            </a:pPr>
            <a:r>
              <a:rPr lang="fr-FR" sz="2400" b="1" dirty="0">
                <a:solidFill>
                  <a:schemeClr val="accent4">
                    <a:lumMod val="50000"/>
                  </a:schemeClr>
                </a:solidFill>
                <a:latin typeface="Garamond"/>
                <a:cs typeface="Garamond"/>
              </a:rPr>
              <a:t>Apocalypse 13.2</a:t>
            </a:r>
          </a:p>
          <a:p>
            <a:pPr marL="560070" indent="-514350">
              <a:buClr>
                <a:srgbClr val="000090"/>
              </a:buClr>
              <a:buFont typeface="+mj-lt"/>
              <a:buAutoNum type="alphaLcParenR" startAt="2"/>
            </a:pPr>
            <a:r>
              <a:rPr lang="fr-FR" sz="2800" b="1" dirty="0" smtClean="0">
                <a:solidFill>
                  <a:srgbClr val="000090"/>
                </a:solidFill>
                <a:latin typeface="Garamond"/>
                <a:cs typeface="Garamond"/>
              </a:rPr>
              <a:t>Dieu lui-même permettra à 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 d’établir son empire.</a:t>
            </a:r>
          </a:p>
          <a:p>
            <a:pPr algn="just">
              <a:lnSpc>
                <a:spcPct val="80000"/>
              </a:lnSpc>
              <a:buClrTx/>
              <a:buSzPct val="95000"/>
              <a:buFont typeface="Wingdings" charset="2"/>
              <a:buChar char="§"/>
            </a:pPr>
            <a:r>
              <a:rPr lang="fr-FR" sz="2400" b="1" dirty="0">
                <a:solidFill>
                  <a:srgbClr val="000090"/>
                </a:solidFill>
                <a:latin typeface="Garamond"/>
                <a:cs typeface="Garamond"/>
              </a:rPr>
              <a:t>Il utilise l’</a:t>
            </a:r>
            <a:r>
              <a:rPr lang="fr-FR" sz="2400" b="1" dirty="0" err="1">
                <a:solidFill>
                  <a:srgbClr val="000090"/>
                </a:solidFill>
                <a:latin typeface="Garamond"/>
                <a:cs typeface="Garamond"/>
              </a:rPr>
              <a:t>Antichrist</a:t>
            </a:r>
            <a:r>
              <a:rPr lang="fr-FR" sz="2400" b="1" dirty="0">
                <a:solidFill>
                  <a:srgbClr val="000090"/>
                </a:solidFill>
                <a:latin typeface="Garamond"/>
                <a:cs typeface="Garamond"/>
              </a:rPr>
              <a:t> comme autrefois l’Assyrie pour exercer ses jugements.</a:t>
            </a:r>
          </a:p>
          <a:p>
            <a:pPr marL="2023110" lvl="7" indent="-514350">
              <a:lnSpc>
                <a:spcPct val="80000"/>
              </a:lnSpc>
              <a:buClr>
                <a:schemeClr val="tx1"/>
              </a:buClr>
              <a:buNone/>
            </a:pPr>
            <a:r>
              <a:rPr lang="fr-FR" sz="2400" b="1" dirty="0">
                <a:solidFill>
                  <a:schemeClr val="accent4">
                    <a:lumMod val="50000"/>
                  </a:schemeClr>
                </a:solidFill>
                <a:latin typeface="Garamond"/>
                <a:cs typeface="Garamond"/>
              </a:rPr>
              <a:t>Apocalypse 17.16/17</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3858859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959556"/>
            <a:ext cx="6983158" cy="5368332"/>
          </a:xfrm>
        </p:spPr>
        <p:txBody>
          <a:bodyPr>
            <a:normAutofit fontScale="92500" lnSpcReduction="20000"/>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560070" indent="-514350">
              <a:buClr>
                <a:srgbClr val="000090"/>
              </a:buClr>
              <a:buFont typeface="+mj-lt"/>
              <a:buAutoNum type="alphaLcParenR" startAt="3"/>
            </a:pPr>
            <a:r>
              <a:rPr lang="fr-FR" sz="2800" b="1" dirty="0" smtClean="0">
                <a:solidFill>
                  <a:srgbClr val="000090"/>
                </a:solidFill>
                <a:latin typeface="Garamond"/>
                <a:cs typeface="Garamond"/>
              </a:rPr>
              <a:t>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 basera tout d’abord sa puissance sur les pays du quatrième royaume de Daniel.</a:t>
            </a:r>
          </a:p>
          <a:p>
            <a:pPr lvl="2">
              <a:buClr>
                <a:srgbClr val="000090"/>
              </a:buClr>
              <a:buFont typeface="Wingdings" charset="2"/>
              <a:buChar char="§"/>
            </a:pPr>
            <a:r>
              <a:rPr lang="fr-FR" sz="2800" b="1" dirty="0">
                <a:solidFill>
                  <a:srgbClr val="000090"/>
                </a:solidFill>
                <a:latin typeface="Garamond"/>
                <a:cs typeface="Garamond"/>
              </a:rPr>
              <a:t>C’est </a:t>
            </a:r>
            <a:r>
              <a:rPr lang="fr-FR" sz="2800" b="1" dirty="0" smtClean="0">
                <a:solidFill>
                  <a:srgbClr val="000090"/>
                </a:solidFill>
                <a:latin typeface="Garamond"/>
                <a:cs typeface="Garamond"/>
              </a:rPr>
              <a:t>l’ancien </a:t>
            </a:r>
            <a:r>
              <a:rPr lang="fr-FR" sz="2800" b="1" dirty="0">
                <a:solidFill>
                  <a:srgbClr val="000090"/>
                </a:solidFill>
                <a:latin typeface="Garamond"/>
                <a:cs typeface="Garamond"/>
              </a:rPr>
              <a:t>empire </a:t>
            </a:r>
            <a:r>
              <a:rPr lang="fr-FR" sz="2800" b="1" dirty="0" smtClean="0">
                <a:solidFill>
                  <a:srgbClr val="000090"/>
                </a:solidFill>
                <a:latin typeface="Garamond"/>
                <a:cs typeface="Garamond"/>
              </a:rPr>
              <a:t>romain qui verra surgir 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a:t>
            </a:r>
          </a:p>
          <a:p>
            <a:pPr marL="2023110" lvl="7" indent="-514350">
              <a:buClr>
                <a:schemeClr val="tx1"/>
              </a:buClr>
              <a:buNone/>
            </a:pPr>
            <a:r>
              <a:rPr lang="fr-FR" sz="3800" b="1" dirty="0">
                <a:solidFill>
                  <a:schemeClr val="accent4">
                    <a:lumMod val="50000"/>
                  </a:schemeClr>
                </a:solidFill>
                <a:latin typeface="Garamond"/>
                <a:cs typeface="Garamond"/>
              </a:rPr>
              <a:t>Apocalypse 17.8/9</a:t>
            </a:r>
          </a:p>
          <a:p>
            <a:pPr marL="640080" lvl="2" indent="0">
              <a:buClr>
                <a:srgbClr val="000090"/>
              </a:buClr>
              <a:buNone/>
            </a:pPr>
            <a:r>
              <a:rPr lang="fr-FR" sz="2800" dirty="0" smtClean="0">
                <a:solidFill>
                  <a:schemeClr val="tx1"/>
                </a:solidFill>
                <a:latin typeface="Garamond"/>
                <a:cs typeface="Garamond"/>
              </a:rPr>
              <a:t>La ville aux 7 collines, c’est Rome.</a:t>
            </a:r>
          </a:p>
          <a:p>
            <a:pPr lvl="2">
              <a:buClr>
                <a:srgbClr val="000090"/>
              </a:buClr>
              <a:buFont typeface="Wingdings" charset="2"/>
              <a:buChar char="§"/>
            </a:pPr>
            <a:r>
              <a:rPr lang="fr-FR" sz="2800" b="1" dirty="0" smtClean="0">
                <a:solidFill>
                  <a:srgbClr val="000090"/>
                </a:solidFill>
                <a:latin typeface="Garamond"/>
                <a:cs typeface="Garamond"/>
              </a:rPr>
              <a:t>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 se placera à la tête d’une coalition de dix rois.</a:t>
            </a:r>
          </a:p>
          <a:p>
            <a:pPr marL="640080" lvl="2" indent="0">
              <a:buClr>
                <a:srgbClr val="000090"/>
              </a:buClr>
              <a:buNone/>
            </a:pPr>
            <a:r>
              <a:rPr lang="fr-FR" sz="2700" dirty="0">
                <a:solidFill>
                  <a:schemeClr val="tx1"/>
                </a:solidFill>
                <a:latin typeface="Garamond"/>
                <a:cs typeface="Garamond"/>
              </a:rPr>
              <a:t>Les 2 jambes=l’empire divisé; les 10 orteils sous la domination d’un maître suprême</a:t>
            </a:r>
          </a:p>
          <a:p>
            <a:pPr marL="2023110" lvl="7" indent="-514350">
              <a:buClr>
                <a:schemeClr val="tx1"/>
              </a:buClr>
              <a:buNone/>
            </a:pPr>
            <a:r>
              <a:rPr lang="fr-FR" sz="3800" b="1" dirty="0">
                <a:solidFill>
                  <a:schemeClr val="accent4">
                    <a:lumMod val="50000"/>
                  </a:schemeClr>
                </a:solidFill>
                <a:latin typeface="Garamond"/>
                <a:cs typeface="Garamond"/>
              </a:rPr>
              <a:t>Apocalypse 17.12/17</a:t>
            </a:r>
          </a:p>
          <a:p>
            <a:pPr lvl="2">
              <a:buClr>
                <a:srgbClr val="000090"/>
              </a:buClr>
              <a:buFont typeface="Wingdings" charset="2"/>
              <a:buChar char="§"/>
            </a:pPr>
            <a:endParaRPr lang="fr-FR" sz="2800" b="1" dirty="0" smtClean="0">
              <a:solidFill>
                <a:srgbClr val="000090"/>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1440636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 calcmode="lin" valueType="num">
                                      <p:cBhvr>
                                        <p:cTn id="7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fontScale="77500" lnSpcReduction="20000"/>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560070" indent="-514350">
              <a:buClr>
                <a:srgbClr val="000090"/>
              </a:buClr>
              <a:buFont typeface="+mj-lt"/>
              <a:buAutoNum type="alphaLcParenR" startAt="4"/>
            </a:pPr>
            <a:r>
              <a:rPr lang="fr-FR" sz="3200" b="1" dirty="0" smtClean="0">
                <a:solidFill>
                  <a:srgbClr val="000090"/>
                </a:solidFill>
                <a:latin typeface="Garamond"/>
                <a:cs typeface="Garamond"/>
              </a:rPr>
              <a:t>L’</a:t>
            </a:r>
            <a:r>
              <a:rPr lang="fr-FR" sz="3200" b="1" dirty="0" err="1" smtClean="0">
                <a:solidFill>
                  <a:srgbClr val="000090"/>
                </a:solidFill>
                <a:latin typeface="Garamond"/>
                <a:cs typeface="Garamond"/>
              </a:rPr>
              <a:t>Antichrist</a:t>
            </a:r>
            <a:r>
              <a:rPr lang="fr-FR" sz="3200" b="1" dirty="0" smtClean="0">
                <a:solidFill>
                  <a:srgbClr val="000090"/>
                </a:solidFill>
                <a:latin typeface="Garamond"/>
                <a:cs typeface="Garamond"/>
              </a:rPr>
              <a:t> étendra sa puissance par des conquêtes irrésistibles et déifiera la force brutale.</a:t>
            </a:r>
          </a:p>
          <a:p>
            <a:pPr marL="640080" lvl="2" indent="0">
              <a:lnSpc>
                <a:spcPct val="110000"/>
              </a:lnSpc>
              <a:buClr>
                <a:srgbClr val="000090"/>
              </a:buClr>
              <a:buNone/>
            </a:pPr>
            <a:r>
              <a:rPr lang="fr-FR" sz="3400" dirty="0">
                <a:solidFill>
                  <a:schemeClr val="tx1"/>
                </a:solidFill>
                <a:latin typeface="Garamond"/>
                <a:cs typeface="Garamond"/>
              </a:rPr>
              <a:t>4e bête de Daniel</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Daniel 11.36/</a:t>
            </a:r>
            <a:r>
              <a:rPr lang="fr-FR" sz="4600" b="1" dirty="0" smtClean="0">
                <a:solidFill>
                  <a:schemeClr val="accent4">
                    <a:lumMod val="50000"/>
                  </a:schemeClr>
                </a:solidFill>
                <a:latin typeface="Garamond"/>
                <a:cs typeface="Garamond"/>
              </a:rPr>
              <a:t>40</a:t>
            </a:r>
          </a:p>
          <a:p>
            <a:pPr marL="2023110" lvl="7" indent="-514350">
              <a:lnSpc>
                <a:spcPct val="110000"/>
              </a:lnSpc>
              <a:buClr>
                <a:schemeClr val="tx1"/>
              </a:buClr>
              <a:buNone/>
            </a:pPr>
            <a:r>
              <a:rPr lang="fr-FR" sz="4600" b="1" dirty="0" smtClean="0">
                <a:solidFill>
                  <a:schemeClr val="accent4">
                    <a:lumMod val="50000"/>
                  </a:schemeClr>
                </a:solidFill>
                <a:latin typeface="Garamond"/>
                <a:cs typeface="Garamond"/>
              </a:rPr>
              <a:t>Apocalypse 13.4</a:t>
            </a:r>
            <a:endParaRPr lang="fr-FR" sz="4600" b="1" dirty="0">
              <a:solidFill>
                <a:schemeClr val="accent4">
                  <a:lumMod val="50000"/>
                </a:schemeClr>
              </a:solidFill>
              <a:latin typeface="Garamond"/>
              <a:cs typeface="Garamond"/>
            </a:endParaRPr>
          </a:p>
          <a:p>
            <a:pPr marL="560070" indent="-514350">
              <a:buClr>
                <a:srgbClr val="000090"/>
              </a:buClr>
              <a:buFont typeface="+mj-lt"/>
              <a:buAutoNum type="alphaLcParenR" startAt="4"/>
            </a:pPr>
            <a:r>
              <a:rPr lang="fr-FR" sz="3200" b="1" dirty="0" smtClean="0">
                <a:solidFill>
                  <a:srgbClr val="000090"/>
                </a:solidFill>
                <a:latin typeface="Garamond"/>
                <a:cs typeface="Garamond"/>
              </a:rPr>
              <a:t>L’</a:t>
            </a:r>
            <a:r>
              <a:rPr lang="fr-FR" sz="3200" b="1" dirty="0" err="1" smtClean="0">
                <a:solidFill>
                  <a:srgbClr val="000090"/>
                </a:solidFill>
                <a:latin typeface="Garamond"/>
                <a:cs typeface="Garamond"/>
              </a:rPr>
              <a:t>Antichrist</a:t>
            </a:r>
            <a:r>
              <a:rPr lang="fr-FR" sz="3200" b="1" dirty="0" smtClean="0">
                <a:solidFill>
                  <a:srgbClr val="000090"/>
                </a:solidFill>
                <a:latin typeface="Garamond"/>
                <a:cs typeface="Garamond"/>
              </a:rPr>
              <a:t> parviendra à la domination universelle.</a:t>
            </a:r>
          </a:p>
          <a:p>
            <a:pPr marL="640080" lvl="2" indent="0">
              <a:lnSpc>
                <a:spcPct val="110000"/>
              </a:lnSpc>
              <a:buClr>
                <a:srgbClr val="000090"/>
              </a:buClr>
              <a:buNone/>
            </a:pPr>
            <a:r>
              <a:rPr lang="fr-FR" sz="3400" dirty="0">
                <a:solidFill>
                  <a:schemeClr val="tx1"/>
                </a:solidFill>
                <a:latin typeface="Garamond"/>
                <a:cs typeface="Garamond"/>
              </a:rPr>
              <a:t>Aucun tyran n’y est parvenu</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Daniel 7.23</a:t>
            </a:r>
          </a:p>
          <a:p>
            <a:pPr marL="560070" indent="-514350">
              <a:buClr>
                <a:srgbClr val="000090"/>
              </a:buClr>
              <a:buFont typeface="+mj-lt"/>
              <a:buAutoNum type="alphaLcParenR" startAt="4"/>
            </a:pPr>
            <a:endParaRPr lang="fr-FR" sz="3200" b="1" dirty="0" smtClean="0">
              <a:solidFill>
                <a:srgbClr val="000090"/>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576835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2314222"/>
            <a:ext cx="6983158" cy="4013666"/>
          </a:xfrm>
        </p:spPr>
        <p:txBody>
          <a:bodyPr>
            <a:normAutofit/>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45720" indent="0" algn="just">
              <a:lnSpc>
                <a:spcPct val="80000"/>
              </a:lnSpc>
              <a:buClr>
                <a:schemeClr val="accent5"/>
              </a:buClr>
              <a:buNone/>
            </a:pPr>
            <a:r>
              <a:rPr lang="fr-FR" sz="2500" i="1" dirty="0">
                <a:solidFill>
                  <a:schemeClr val="tx1"/>
                </a:solidFill>
                <a:latin typeface="Garamond"/>
                <a:cs typeface="Garamond"/>
              </a:rPr>
              <a:t>« L’opinion publique réclame l’unité du monde […] L’avenir de l’humanité est sombre si un gouvernement mondial n’est pas rapidement mis en place. »</a:t>
            </a:r>
          </a:p>
          <a:p>
            <a:pPr marL="45720" indent="0" algn="r">
              <a:lnSpc>
                <a:spcPct val="80000"/>
              </a:lnSpc>
              <a:buClr>
                <a:schemeClr val="accent5"/>
              </a:buClr>
              <a:buNone/>
            </a:pPr>
            <a:r>
              <a:rPr lang="fr-FR" sz="2500" i="1" dirty="0">
                <a:solidFill>
                  <a:schemeClr val="tx1"/>
                </a:solidFill>
                <a:latin typeface="Garamond"/>
                <a:cs typeface="Garamond"/>
              </a:rPr>
              <a:t>Winston Churchill (1959)</a:t>
            </a:r>
          </a:p>
          <a:p>
            <a:pPr marL="560070" indent="-514350">
              <a:buClr>
                <a:srgbClr val="000090"/>
              </a:buClr>
              <a:buFont typeface="+mj-lt"/>
              <a:buAutoNum type="alphaLcParenR" startAt="4"/>
            </a:pPr>
            <a:endParaRPr lang="fr-FR" sz="3200" b="1" dirty="0" smtClean="0">
              <a:solidFill>
                <a:srgbClr val="000090"/>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1007308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fontScale="92500" lnSpcReduction="20000"/>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560070" indent="-514350">
              <a:buClr>
                <a:srgbClr val="000090"/>
              </a:buClr>
              <a:buFont typeface="+mj-lt"/>
              <a:buAutoNum type="alphaLcParenR" startAt="6"/>
            </a:pPr>
            <a:r>
              <a:rPr lang="fr-FR" sz="3200" b="1" dirty="0" smtClean="0">
                <a:solidFill>
                  <a:srgbClr val="000090"/>
                </a:solidFill>
                <a:latin typeface="Garamond"/>
                <a:cs typeface="Garamond"/>
              </a:rPr>
              <a:t>L’</a:t>
            </a:r>
            <a:r>
              <a:rPr lang="fr-FR" sz="3200" b="1" dirty="0" err="1" smtClean="0">
                <a:solidFill>
                  <a:srgbClr val="000090"/>
                </a:solidFill>
                <a:latin typeface="Garamond"/>
                <a:cs typeface="Garamond"/>
              </a:rPr>
              <a:t>Antichrist</a:t>
            </a:r>
            <a:r>
              <a:rPr lang="fr-FR" sz="3200" b="1" dirty="0" smtClean="0">
                <a:solidFill>
                  <a:srgbClr val="000090"/>
                </a:solidFill>
                <a:latin typeface="Garamond"/>
                <a:cs typeface="Garamond"/>
              </a:rPr>
              <a:t> exercera une dictature politique, économique et religieuse.</a:t>
            </a:r>
          </a:p>
          <a:p>
            <a:pPr lvl="2">
              <a:buClr>
                <a:srgbClr val="000090"/>
              </a:buClr>
              <a:buFont typeface="Wingdings" charset="2"/>
              <a:buChar char="§"/>
            </a:pPr>
            <a:r>
              <a:rPr lang="fr-FR" sz="2800" b="1" dirty="0" smtClean="0">
                <a:solidFill>
                  <a:srgbClr val="000090"/>
                </a:solidFill>
                <a:latin typeface="Garamond"/>
                <a:cs typeface="Garamond"/>
              </a:rPr>
              <a:t>Politique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13.7</a:t>
            </a:r>
          </a:p>
          <a:p>
            <a:pPr lvl="2">
              <a:buClr>
                <a:srgbClr val="000090"/>
              </a:buClr>
              <a:buFont typeface="Wingdings" charset="2"/>
              <a:buChar char="§"/>
            </a:pPr>
            <a:r>
              <a:rPr lang="fr-FR" sz="2800" b="1" dirty="0" smtClean="0">
                <a:solidFill>
                  <a:srgbClr val="000090"/>
                </a:solidFill>
                <a:latin typeface="Garamond"/>
                <a:cs typeface="Garamond"/>
              </a:rPr>
              <a:t>Économique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13.16/17</a:t>
            </a:r>
          </a:p>
          <a:p>
            <a:pPr marL="640080" lvl="2" indent="0">
              <a:lnSpc>
                <a:spcPct val="90000"/>
              </a:lnSpc>
              <a:buClr>
                <a:srgbClr val="000090"/>
              </a:buClr>
              <a:buNone/>
            </a:pPr>
            <a:r>
              <a:rPr lang="fr-FR" sz="2900" dirty="0">
                <a:solidFill>
                  <a:schemeClr val="tx1"/>
                </a:solidFill>
                <a:latin typeface="Garamond"/>
                <a:cs typeface="Garamond"/>
              </a:rPr>
              <a:t>La main = le travail, le front = la pensée</a:t>
            </a:r>
          </a:p>
          <a:p>
            <a:pPr lvl="2">
              <a:buClr>
                <a:srgbClr val="000090"/>
              </a:buClr>
              <a:buFont typeface="Wingdings" charset="2"/>
              <a:buChar char="§"/>
            </a:pPr>
            <a:r>
              <a:rPr lang="fr-FR" sz="2800" b="1" dirty="0" smtClean="0">
                <a:solidFill>
                  <a:srgbClr val="000090"/>
                </a:solidFill>
                <a:latin typeface="Garamond"/>
                <a:cs typeface="Garamond"/>
              </a:rPr>
              <a:t>Religieuse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13.8,15</a:t>
            </a:r>
          </a:p>
          <a:p>
            <a:pPr marL="640080" lvl="2" indent="0">
              <a:lnSpc>
                <a:spcPct val="90000"/>
              </a:lnSpc>
              <a:buClr>
                <a:srgbClr val="000090"/>
              </a:buClr>
              <a:buNone/>
            </a:pPr>
            <a:r>
              <a:rPr lang="fr-FR" sz="2900" dirty="0">
                <a:solidFill>
                  <a:schemeClr val="tx1"/>
                </a:solidFill>
                <a:latin typeface="Garamond"/>
                <a:cs typeface="Garamond"/>
              </a:rPr>
              <a:t>L’islam attend le « Mahdi », Messie musulman</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704775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1000"/>
                                        <p:tgtEl>
                                          <p:spTgt spid="3">
                                            <p:txEl>
                                              <p:pRg st="7" end="7"/>
                                            </p:txEl>
                                          </p:spTgt>
                                        </p:tgtEl>
                                      </p:cBhvr>
                                    </p:animEffect>
                                    <p:anim calcmode="lin" valueType="num">
                                      <p:cBhvr>
                                        <p:cTn id="8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 calcmode="lin" valueType="num">
                                      <p:cBhvr>
                                        <p:cTn id="8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8" end="8"/>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37"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Effect transition="in" filter="fade">
                                      <p:cBhvr>
                                        <p:cTn id="99" dur="1000"/>
                                        <p:tgtEl>
                                          <p:spTgt spid="3">
                                            <p:txEl>
                                              <p:pRg st="9" end="9"/>
                                            </p:txEl>
                                          </p:spTgt>
                                        </p:tgtEl>
                                      </p:cBhvr>
                                    </p:animEffect>
                                    <p:anim calcmode="lin" valueType="num">
                                      <p:cBhvr>
                                        <p:cTn id="10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0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fontScale="55000" lnSpcReduction="20000"/>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 </a:t>
            </a:r>
            <a:r>
              <a:rPr lang="fr-FR" sz="2900" b="1" dirty="0">
                <a:solidFill>
                  <a:schemeClr val="accent6"/>
                </a:solidFill>
                <a:latin typeface="Garamond"/>
                <a:cs typeface="Garamond"/>
              </a:rPr>
              <a:t>sera</a:t>
            </a:r>
            <a:r>
              <a:rPr lang="fr-FR" sz="2800" b="1" dirty="0" smtClean="0">
                <a:solidFill>
                  <a:schemeClr val="accent6"/>
                </a:solidFill>
                <a:latin typeface="Garamond"/>
                <a:cs typeface="Garamond"/>
              </a:rPr>
              <a:t> le pouvoir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marL="560070" indent="-514350">
              <a:buClr>
                <a:srgbClr val="000090"/>
              </a:buClr>
              <a:buFont typeface="+mj-lt"/>
              <a:buAutoNum type="alphaLcParenR" startAt="7"/>
            </a:pPr>
            <a:r>
              <a:rPr lang="fr-FR" sz="3200" b="1" dirty="0" smtClean="0">
                <a:solidFill>
                  <a:srgbClr val="000090"/>
                </a:solidFill>
                <a:latin typeface="Garamond"/>
                <a:cs typeface="Garamond"/>
              </a:rPr>
              <a:t>L’instauration d’un pareil régime suscitera d’abord un enthousiasme délirant, précurseur de la ruine finale.</a:t>
            </a:r>
          </a:p>
          <a:p>
            <a:pPr marL="640080" lvl="2" indent="0" algn="just">
              <a:lnSpc>
                <a:spcPct val="90000"/>
              </a:lnSpc>
              <a:buClr>
                <a:srgbClr val="000090"/>
              </a:buClr>
              <a:buNone/>
            </a:pPr>
            <a:r>
              <a:rPr lang="fr-FR" sz="4300" i="1" dirty="0">
                <a:solidFill>
                  <a:schemeClr val="tx1"/>
                </a:solidFill>
                <a:latin typeface="Garamond"/>
                <a:cs typeface="Garamond"/>
              </a:rPr>
              <a:t>« Enfin, l’humanité a de nouveau trouvé celui qu’elle désire et cherche fiévreusement au cours des siècles, le surhomme éclipsant la majesté divine. Enfin, elle peut s’extasier devant celui qui correspond exactement à ses plus secrètes convoitises : car la grande Bête est faite à l’image des instincts bestiaux qu’il y a dans nos cœurs... La grande insurrection de la Bête contre Dieu est la somme de toutes nos incrédulités particulières. Les hommes acclament cette Bête parce que, grâce à elle et à son orgueilleuse démonstration de puissance, ils peuvent de nouveau croire au vieil évangile terrestre : oui, l’homme est fort ; oui, il peut disposer de lui-même ; oui, il peut braver son destin et défier la </a:t>
            </a:r>
            <a:r>
              <a:rPr lang="fr-FR" sz="4300" i="1" dirty="0" smtClean="0">
                <a:solidFill>
                  <a:schemeClr val="tx1"/>
                </a:solidFill>
                <a:latin typeface="Garamond"/>
                <a:cs typeface="Garamond"/>
              </a:rPr>
              <a:t>mort.</a:t>
            </a:r>
            <a:r>
              <a:rPr lang="fr-FR" sz="4300" i="1" dirty="0">
                <a:solidFill>
                  <a:schemeClr val="tx1"/>
                </a:solidFill>
                <a:latin typeface="Garamond"/>
                <a:cs typeface="Garamond"/>
              </a:rPr>
              <a:t> </a:t>
            </a:r>
            <a:r>
              <a:rPr lang="fr-FR" sz="4300" i="1" dirty="0" smtClean="0">
                <a:solidFill>
                  <a:schemeClr val="tx1"/>
                </a:solidFill>
                <a:latin typeface="Garamond"/>
                <a:cs typeface="Garamond"/>
              </a:rPr>
              <a:t>»</a:t>
            </a:r>
          </a:p>
          <a:p>
            <a:pPr marL="640080" lvl="2" indent="0" algn="r">
              <a:lnSpc>
                <a:spcPct val="90000"/>
              </a:lnSpc>
              <a:buClr>
                <a:srgbClr val="000090"/>
              </a:buClr>
              <a:buNone/>
            </a:pPr>
            <a:r>
              <a:rPr lang="fr-FR" sz="4300" i="1" dirty="0" smtClean="0">
                <a:solidFill>
                  <a:schemeClr val="tx1"/>
                </a:solidFill>
                <a:latin typeface="Garamond"/>
                <a:cs typeface="Garamond"/>
              </a:rPr>
              <a:t>C</a:t>
            </a:r>
            <a:r>
              <a:rPr lang="fr-FR" sz="4300" i="1" dirty="0">
                <a:solidFill>
                  <a:schemeClr val="tx1"/>
                </a:solidFill>
                <a:latin typeface="Garamond"/>
                <a:cs typeface="Garamond"/>
              </a:rPr>
              <a:t>. </a:t>
            </a:r>
            <a:r>
              <a:rPr lang="fr-FR" sz="4300" i="1" dirty="0" err="1">
                <a:solidFill>
                  <a:schemeClr val="tx1"/>
                </a:solidFill>
                <a:latin typeface="Garamond"/>
                <a:cs typeface="Garamond"/>
              </a:rPr>
              <a:t>Brütsch</a:t>
            </a:r>
            <a:r>
              <a:rPr lang="fr-FR" sz="4300" i="1" dirty="0">
                <a:solidFill>
                  <a:schemeClr val="tx1"/>
                </a:solidFill>
                <a:latin typeface="Garamond"/>
                <a:cs typeface="Garamond"/>
              </a:rPr>
              <a:t>, l’Apocalypse, p. </a:t>
            </a:r>
            <a:r>
              <a:rPr lang="fr-FR" sz="4300" i="1" dirty="0" smtClean="0">
                <a:solidFill>
                  <a:schemeClr val="tx1"/>
                </a:solidFill>
                <a:latin typeface="Garamond"/>
                <a:cs typeface="Garamond"/>
              </a:rPr>
              <a:t>163</a:t>
            </a:r>
            <a:endParaRPr lang="fr-FR" sz="4300" i="1" dirty="0">
              <a:solidFill>
                <a:schemeClr val="tx1"/>
              </a:solidFill>
              <a:latin typeface="Garamond"/>
              <a:cs typeface="Garamond"/>
            </a:endParaRPr>
          </a:p>
          <a:p>
            <a:pPr marL="2023110" lvl="7" indent="-514350">
              <a:lnSpc>
                <a:spcPct val="90000"/>
              </a:lnSpc>
              <a:buClr>
                <a:schemeClr val="tx1"/>
              </a:buClr>
              <a:buNone/>
            </a:pPr>
            <a:r>
              <a:rPr lang="fr-FR" sz="6500" b="1" dirty="0">
                <a:solidFill>
                  <a:schemeClr val="accent4">
                    <a:lumMod val="50000"/>
                  </a:schemeClr>
                </a:solidFill>
                <a:latin typeface="Garamond"/>
                <a:cs typeface="Garamond"/>
              </a:rPr>
              <a:t>1 Thessaloniciens 5.3</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4172086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9"/>
            </a:pPr>
            <a:r>
              <a:rPr lang="fr-FR" sz="2800" b="1" dirty="0" smtClean="0">
                <a:solidFill>
                  <a:schemeClr val="accent6"/>
                </a:solidFill>
                <a:latin typeface="Garamond"/>
                <a:cs typeface="Garamond"/>
              </a:rPr>
              <a:t>Quelle sera l’attitude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à l’égard de Dieu ?</a:t>
            </a:r>
          </a:p>
          <a:p>
            <a:pPr lvl="2">
              <a:lnSpc>
                <a:spcPct val="80000"/>
              </a:lnSpc>
              <a:buClr>
                <a:srgbClr val="000090"/>
              </a:buClr>
              <a:buFont typeface="Wingdings" charset="2"/>
              <a:buChar char="§"/>
            </a:pPr>
            <a:r>
              <a:rPr lang="fr-FR" sz="2600" b="1" dirty="0">
                <a:solidFill>
                  <a:srgbClr val="000090"/>
                </a:solidFill>
                <a:latin typeface="Garamond"/>
                <a:cs typeface="Garamond"/>
              </a:rPr>
              <a:t>Il déclare ouvertement la guerre à Dieu</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Daniel 7.25</a:t>
            </a:r>
          </a:p>
          <a:p>
            <a:pPr lvl="2">
              <a:lnSpc>
                <a:spcPct val="80000"/>
              </a:lnSpc>
              <a:buClr>
                <a:srgbClr val="000090"/>
              </a:buClr>
              <a:buFont typeface="Wingdings" charset="2"/>
              <a:buChar char="§"/>
            </a:pPr>
            <a:r>
              <a:rPr lang="fr-FR" sz="2600" b="1" dirty="0">
                <a:solidFill>
                  <a:srgbClr val="000090"/>
                </a:solidFill>
                <a:latin typeface="Garamond"/>
                <a:cs typeface="Garamond"/>
              </a:rPr>
              <a:t>Il se place au dessus de Dieu</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2 Thessaloniciens 2.4</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Matthieu 24.15</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3317493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10"/>
            </a:pPr>
            <a:r>
              <a:rPr lang="fr-FR" sz="2800" b="1" dirty="0" smtClean="0">
                <a:solidFill>
                  <a:schemeClr val="accent6"/>
                </a:solidFill>
                <a:latin typeface="Garamond"/>
                <a:cs typeface="Garamond"/>
              </a:rPr>
              <a:t>Quelle sera l’attitude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à l’égard des juifs ?</a:t>
            </a:r>
          </a:p>
          <a:p>
            <a:pPr lvl="2">
              <a:lnSpc>
                <a:spcPct val="80000"/>
              </a:lnSpc>
              <a:buClr>
                <a:srgbClr val="000090"/>
              </a:buClr>
              <a:buFont typeface="Wingdings" charset="2"/>
              <a:buChar char="§"/>
            </a:pPr>
            <a:r>
              <a:rPr lang="fr-FR" sz="2600" b="1" dirty="0">
                <a:solidFill>
                  <a:srgbClr val="000090"/>
                </a:solidFill>
                <a:latin typeface="Garamond"/>
                <a:cs typeface="Garamond"/>
              </a:rPr>
              <a:t>Il se montrera d’abord faussement bienveillant envers eux</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Daniel 9.27</a:t>
            </a:r>
          </a:p>
          <a:p>
            <a:pPr lvl="2">
              <a:lnSpc>
                <a:spcPct val="80000"/>
              </a:lnSpc>
              <a:buClr>
                <a:srgbClr val="000090"/>
              </a:buClr>
              <a:buFont typeface="Wingdings" charset="2"/>
              <a:buChar char="§"/>
            </a:pPr>
            <a:r>
              <a:rPr lang="fr-FR" sz="2600" b="1" dirty="0">
                <a:solidFill>
                  <a:srgbClr val="000090"/>
                </a:solidFill>
                <a:latin typeface="Garamond"/>
                <a:cs typeface="Garamond"/>
              </a:rPr>
              <a:t>Ensuite, il persécutera terriblement les juifs</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Zacharie 11.16/17</a:t>
            </a:r>
          </a:p>
          <a:p>
            <a:pPr marL="560070" indent="-514350">
              <a:buClr>
                <a:schemeClr val="accent5"/>
              </a:buClr>
              <a:buFont typeface="+mj-lt"/>
              <a:buAutoNum type="arabicPeriod" startAt="10"/>
            </a:pPr>
            <a:endParaRPr lang="fr-FR" sz="2800" b="1" dirty="0" smtClean="0">
              <a:solidFill>
                <a:schemeClr val="accent6"/>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2028298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11"/>
            </a:pPr>
            <a:r>
              <a:rPr lang="fr-FR" sz="2800" b="1" dirty="0" smtClean="0">
                <a:solidFill>
                  <a:schemeClr val="accent6"/>
                </a:solidFill>
                <a:latin typeface="Garamond"/>
                <a:cs typeface="Garamond"/>
              </a:rPr>
              <a:t>Quel sort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fera-t-il subir aux chrétiens ?</a:t>
            </a:r>
          </a:p>
          <a:p>
            <a:pPr lvl="2">
              <a:lnSpc>
                <a:spcPct val="80000"/>
              </a:lnSpc>
              <a:buClr>
                <a:srgbClr val="000090"/>
              </a:buClr>
              <a:buFont typeface="Wingdings" charset="2"/>
              <a:buChar char="§"/>
            </a:pPr>
            <a:r>
              <a:rPr lang="fr-FR" sz="2600" b="1" dirty="0">
                <a:solidFill>
                  <a:srgbClr val="000090"/>
                </a:solidFill>
                <a:latin typeface="Garamond"/>
                <a:cs typeface="Garamond"/>
              </a:rPr>
              <a:t>Ceux qui se seront convertis pendant la grande tribulation seront traités comme les juifs</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Matthieu 10.20</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3681009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a:pPr>
            <a:r>
              <a:rPr lang="fr-FR" sz="4000" dirty="0" smtClean="0">
                <a:latin typeface="Garamond"/>
                <a:cs typeface="Garamond"/>
              </a:rPr>
              <a:t>Les nations et la fin des temps</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Le temps des nations</a:t>
            </a:r>
          </a:p>
          <a:p>
            <a:pPr marL="45720" indent="0">
              <a:buClr>
                <a:schemeClr val="accent5"/>
              </a:buClr>
              <a:buNone/>
            </a:pPr>
            <a:r>
              <a:rPr lang="fr-FR" sz="2600" dirty="0">
                <a:solidFill>
                  <a:schemeClr val="tx1"/>
                </a:solidFill>
                <a:latin typeface="Garamond"/>
                <a:cs typeface="Garamond"/>
              </a:rPr>
              <a:t>Les infidélités répétées d’Israël pousse Dieu à le livrer aux nations (captivité)</a:t>
            </a:r>
          </a:p>
          <a:p>
            <a:pPr marL="560070" indent="-514350">
              <a:buClrTx/>
              <a:buSzPct val="90000"/>
              <a:buFont typeface="+mj-lt"/>
              <a:buAutoNum type="arabicParenR"/>
            </a:pPr>
            <a:r>
              <a:rPr lang="fr-FR" sz="2600" dirty="0">
                <a:solidFill>
                  <a:schemeClr val="tx1"/>
                </a:solidFill>
                <a:latin typeface="Garamond"/>
                <a:cs typeface="Garamond"/>
              </a:rPr>
              <a:t>Les débuts des nations : depuis Caïn jusqu’à Babel</a:t>
            </a:r>
          </a:p>
          <a:p>
            <a:pPr marL="560070" indent="-514350">
              <a:buClrTx/>
              <a:buSzPct val="90000"/>
              <a:buFont typeface="+mj-lt"/>
              <a:buAutoNum type="arabicParenR"/>
            </a:pPr>
            <a:r>
              <a:rPr lang="fr-FR" sz="2600" dirty="0">
                <a:solidFill>
                  <a:schemeClr val="tx1"/>
                </a:solidFill>
                <a:latin typeface="Garamond"/>
                <a:cs typeface="Garamond"/>
              </a:rPr>
              <a:t>L’apogée des nations : les 4vempires de Daniel (l’Église est une parenthèse dans les temps des nations)</a:t>
            </a:r>
          </a:p>
          <a:p>
            <a:pPr marL="560070" indent="-514350">
              <a:buClrTx/>
              <a:buSzPct val="90000"/>
              <a:buFont typeface="+mj-lt"/>
              <a:buAutoNum type="arabicParenR"/>
            </a:pPr>
            <a:r>
              <a:rPr lang="fr-FR" sz="2600" dirty="0">
                <a:solidFill>
                  <a:schemeClr val="tx1"/>
                </a:solidFill>
                <a:latin typeface="Garamond"/>
                <a:cs typeface="Garamond"/>
              </a:rPr>
              <a:t>La fin des nations : le règne de l’</a:t>
            </a:r>
            <a:r>
              <a:rPr lang="fr-FR" sz="2600" dirty="0" err="1">
                <a:solidFill>
                  <a:schemeClr val="tx1"/>
                </a:solidFill>
                <a:latin typeface="Garamond"/>
                <a:cs typeface="Garamond"/>
              </a:rPr>
              <a:t>Antichrist</a:t>
            </a:r>
            <a:r>
              <a:rPr lang="fr-FR" sz="2600" dirty="0">
                <a:solidFill>
                  <a:schemeClr val="tx1"/>
                </a:solidFill>
                <a:latin typeface="Garamond"/>
                <a:cs typeface="Garamond"/>
              </a:rPr>
              <a:t> et le jugement de Babylone</a:t>
            </a:r>
          </a:p>
          <a:p>
            <a:pPr marL="560070" indent="-514350">
              <a:buClr>
                <a:schemeClr val="accent5"/>
              </a:buClr>
              <a:buFont typeface="+mj-lt"/>
              <a:buAutoNum type="arabicPeriod" startAt="2"/>
            </a:pPr>
            <a:endParaRPr lang="fr-FR" sz="2800" b="1" dirty="0">
              <a:solidFill>
                <a:schemeClr val="accent6"/>
              </a:solidFill>
              <a:latin typeface="Garamond"/>
              <a:cs typeface="Garamond"/>
            </a:endParaRPr>
          </a:p>
        </p:txBody>
      </p:sp>
    </p:spTree>
    <p:extLst>
      <p:ext uri="{BB962C8B-B14F-4D97-AF65-F5344CB8AC3E}">
        <p14:creationId xmlns:p14="http://schemas.microsoft.com/office/powerpoint/2010/main" val="2972721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12"/>
            </a:pPr>
            <a:r>
              <a:rPr lang="fr-FR" sz="2800" b="1" dirty="0" smtClean="0">
                <a:solidFill>
                  <a:schemeClr val="accent6"/>
                </a:solidFill>
                <a:latin typeface="Garamond"/>
                <a:cs typeface="Garamond"/>
              </a:rPr>
              <a:t>Quelle sera l’attitude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vis-à-vis de Babylone, la fausse religion sur la terre ?</a:t>
            </a:r>
          </a:p>
          <a:p>
            <a:pPr lvl="2">
              <a:lnSpc>
                <a:spcPct val="80000"/>
              </a:lnSpc>
              <a:buClr>
                <a:srgbClr val="000090"/>
              </a:buClr>
              <a:buFont typeface="Wingdings" charset="2"/>
              <a:buChar char="§"/>
            </a:pPr>
            <a:r>
              <a:rPr lang="fr-FR" sz="2600" b="1" dirty="0">
                <a:solidFill>
                  <a:srgbClr val="000090"/>
                </a:solidFill>
                <a:latin typeface="Garamond"/>
                <a:cs typeface="Garamond"/>
              </a:rPr>
              <a:t>Après avoir fait fait alliance avec elle (protection contre adoration), il l’exterminera</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17.3/7</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a:t>
            </a:r>
            <a:r>
              <a:rPr lang="fr-FR" sz="3600" b="1" dirty="0" smtClean="0">
                <a:solidFill>
                  <a:schemeClr val="accent4">
                    <a:lumMod val="50000"/>
                  </a:schemeClr>
                </a:solidFill>
                <a:latin typeface="Garamond"/>
                <a:cs typeface="Garamond"/>
              </a:rPr>
              <a:t>17.16</a:t>
            </a:r>
            <a:endParaRPr lang="fr-FR" sz="3600" b="1" dirty="0">
              <a:solidFill>
                <a:schemeClr val="accent4">
                  <a:lumMod val="50000"/>
                </a:schemeClr>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3834058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13"/>
            </a:pPr>
            <a:r>
              <a:rPr lang="fr-FR" sz="2800" b="1" dirty="0" smtClean="0">
                <a:solidFill>
                  <a:schemeClr val="accent6"/>
                </a:solidFill>
                <a:latin typeface="Garamond"/>
                <a:cs typeface="Garamond"/>
              </a:rPr>
              <a:t>Combien de temps durera le régime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lvl="2">
              <a:lnSpc>
                <a:spcPct val="80000"/>
              </a:lnSpc>
              <a:buClr>
                <a:srgbClr val="000090"/>
              </a:buClr>
              <a:buFont typeface="Wingdings" charset="2"/>
              <a:buChar char="§"/>
            </a:pPr>
            <a:r>
              <a:rPr lang="fr-FR" sz="2600" b="1" dirty="0">
                <a:solidFill>
                  <a:srgbClr val="000090"/>
                </a:solidFill>
                <a:latin typeface="Garamond"/>
                <a:cs typeface="Garamond"/>
              </a:rPr>
              <a:t>Un temps, des temps et la moitié d’un temps</a:t>
            </a:r>
          </a:p>
          <a:p>
            <a:pPr lvl="2">
              <a:lnSpc>
                <a:spcPct val="80000"/>
              </a:lnSpc>
              <a:buClr>
                <a:srgbClr val="000090"/>
              </a:buClr>
              <a:buFont typeface="Wingdings" charset="2"/>
              <a:buChar char="§"/>
            </a:pPr>
            <a:r>
              <a:rPr lang="fr-FR" sz="2600" b="1" dirty="0">
                <a:solidFill>
                  <a:srgbClr val="000090"/>
                </a:solidFill>
                <a:latin typeface="Garamond"/>
                <a:cs typeface="Garamond"/>
              </a:rPr>
              <a:t>La moitié de la semaine</a:t>
            </a:r>
          </a:p>
          <a:p>
            <a:pPr lvl="2">
              <a:lnSpc>
                <a:spcPct val="80000"/>
              </a:lnSpc>
              <a:buClr>
                <a:srgbClr val="000090"/>
              </a:buClr>
              <a:buFont typeface="Wingdings" charset="2"/>
              <a:buChar char="§"/>
            </a:pPr>
            <a:r>
              <a:rPr lang="fr-FR" sz="2600" b="1" dirty="0">
                <a:solidFill>
                  <a:srgbClr val="000090"/>
                </a:solidFill>
                <a:latin typeface="Garamond"/>
                <a:cs typeface="Garamond"/>
              </a:rPr>
              <a:t>Quarante deux-mois</a:t>
            </a:r>
          </a:p>
          <a:p>
            <a:pPr lvl="2">
              <a:lnSpc>
                <a:spcPct val="80000"/>
              </a:lnSpc>
              <a:buClr>
                <a:srgbClr val="000090"/>
              </a:buClr>
              <a:buFont typeface="Wingdings" charset="2"/>
              <a:buChar char="§"/>
            </a:pPr>
            <a:r>
              <a:rPr lang="fr-FR" sz="2600" b="1" dirty="0">
                <a:solidFill>
                  <a:srgbClr val="000090"/>
                </a:solidFill>
                <a:latin typeface="Garamond"/>
                <a:cs typeface="Garamond"/>
              </a:rPr>
              <a:t>1260 </a:t>
            </a:r>
            <a:r>
              <a:rPr lang="fr-FR" sz="2600" b="1" dirty="0" smtClean="0">
                <a:solidFill>
                  <a:srgbClr val="000090"/>
                </a:solidFill>
                <a:latin typeface="Garamond"/>
                <a:cs typeface="Garamond"/>
              </a:rPr>
              <a:t>jours</a:t>
            </a:r>
            <a:endParaRPr lang="fr-FR" sz="2600" b="1" dirty="0">
              <a:solidFill>
                <a:srgbClr val="000090"/>
              </a:solidFill>
              <a:latin typeface="Garamond"/>
              <a:cs typeface="Garamond"/>
            </a:endParaRP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1416016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1086556"/>
            <a:ext cx="6983158" cy="5241332"/>
          </a:xfrm>
        </p:spPr>
        <p:txBody>
          <a:bodyPr>
            <a:normAutofit/>
          </a:bodyPr>
          <a:lstStyle/>
          <a:p>
            <a:pPr marL="560070" indent="-514350">
              <a:buClr>
                <a:schemeClr val="accent5"/>
              </a:buClr>
              <a:buFont typeface="+mj-lt"/>
              <a:buAutoNum type="arabicPeriod" startAt="14"/>
            </a:pPr>
            <a:r>
              <a:rPr lang="fr-FR" sz="2800" b="1" dirty="0" smtClean="0">
                <a:solidFill>
                  <a:schemeClr val="accent6"/>
                </a:solidFill>
                <a:latin typeface="Garamond"/>
                <a:cs typeface="Garamond"/>
              </a:rPr>
              <a:t>Quels seront la fin et le châtiment de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 ?</a:t>
            </a:r>
          </a:p>
          <a:p>
            <a:pPr lvl="2">
              <a:lnSpc>
                <a:spcPct val="80000"/>
              </a:lnSpc>
              <a:buClr>
                <a:srgbClr val="000090"/>
              </a:buClr>
              <a:buFont typeface="Wingdings" charset="2"/>
              <a:buChar char="§"/>
            </a:pPr>
            <a:r>
              <a:rPr lang="fr-FR" sz="2600" b="1" dirty="0">
                <a:solidFill>
                  <a:srgbClr val="000090"/>
                </a:solidFill>
                <a:latin typeface="Garamond"/>
                <a:cs typeface="Garamond"/>
              </a:rPr>
              <a:t>Vaincu à </a:t>
            </a:r>
            <a:r>
              <a:rPr lang="fr-FR" sz="2600" b="1" dirty="0" err="1">
                <a:solidFill>
                  <a:srgbClr val="000090"/>
                </a:solidFill>
                <a:latin typeface="Garamond"/>
                <a:cs typeface="Garamond"/>
              </a:rPr>
              <a:t>Harmaguédon</a:t>
            </a:r>
            <a:endParaRPr lang="fr-FR" sz="2600" b="1" dirty="0">
              <a:solidFill>
                <a:srgbClr val="000090"/>
              </a:solidFill>
              <a:latin typeface="Garamond"/>
              <a:cs typeface="Garamond"/>
            </a:endParaRPr>
          </a:p>
          <a:p>
            <a:pPr marL="2023110" lvl="7" indent="-514350">
              <a:lnSpc>
                <a:spcPct val="70000"/>
              </a:lnSpc>
              <a:buClr>
                <a:schemeClr val="tx1"/>
              </a:buClr>
              <a:buNone/>
            </a:pPr>
            <a:r>
              <a:rPr lang="fr-FR" sz="3600" b="1" dirty="0" err="1">
                <a:solidFill>
                  <a:schemeClr val="accent4">
                    <a:lumMod val="50000"/>
                  </a:schemeClr>
                </a:solidFill>
                <a:latin typeface="Garamond"/>
                <a:cs typeface="Garamond"/>
              </a:rPr>
              <a:t>Apoclypse</a:t>
            </a:r>
            <a:r>
              <a:rPr lang="fr-FR" sz="3600" b="1" dirty="0">
                <a:solidFill>
                  <a:schemeClr val="accent4">
                    <a:lumMod val="50000"/>
                  </a:schemeClr>
                </a:solidFill>
                <a:latin typeface="Garamond"/>
                <a:cs typeface="Garamond"/>
              </a:rPr>
              <a:t> </a:t>
            </a:r>
            <a:r>
              <a:rPr lang="fr-FR" sz="3600" b="1" dirty="0" smtClean="0">
                <a:solidFill>
                  <a:schemeClr val="accent4">
                    <a:lumMod val="50000"/>
                  </a:schemeClr>
                </a:solidFill>
                <a:latin typeface="Garamond"/>
                <a:cs typeface="Garamond"/>
              </a:rPr>
              <a:t>19.19</a:t>
            </a:r>
            <a:endParaRPr lang="fr-FR" sz="3600" b="1" dirty="0">
              <a:solidFill>
                <a:schemeClr val="accent4">
                  <a:lumMod val="50000"/>
                </a:schemeClr>
              </a:solidFill>
              <a:latin typeface="Garamond"/>
              <a:cs typeface="Garamond"/>
            </a:endParaRPr>
          </a:p>
          <a:p>
            <a:pPr lvl="2">
              <a:lnSpc>
                <a:spcPct val="80000"/>
              </a:lnSpc>
              <a:buClr>
                <a:srgbClr val="000090"/>
              </a:buClr>
              <a:buFont typeface="Wingdings" charset="2"/>
              <a:buChar char="§"/>
            </a:pPr>
            <a:r>
              <a:rPr lang="fr-FR" sz="2600" b="1" dirty="0">
                <a:solidFill>
                  <a:srgbClr val="000090"/>
                </a:solidFill>
                <a:latin typeface="Garamond"/>
                <a:cs typeface="Garamond"/>
              </a:rPr>
              <a:t>Jeté dans l’étang de feu</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a:t>
            </a:r>
            <a:r>
              <a:rPr lang="fr-FR" sz="3600" b="1" dirty="0" smtClean="0">
                <a:solidFill>
                  <a:schemeClr val="accent4">
                    <a:lumMod val="50000"/>
                  </a:schemeClr>
                </a:solidFill>
                <a:latin typeface="Garamond"/>
                <a:cs typeface="Garamond"/>
              </a:rPr>
              <a:t>19.20</a:t>
            </a:r>
            <a:endParaRPr lang="fr-FR" sz="3600" b="1" dirty="0">
              <a:solidFill>
                <a:schemeClr val="accent4">
                  <a:lumMod val="50000"/>
                </a:schemeClr>
              </a:solidFill>
              <a:latin typeface="Garamond"/>
              <a:cs typeface="Garamond"/>
            </a:endParaRPr>
          </a:p>
          <a:p>
            <a:pPr marL="560070" indent="-514350">
              <a:buClr>
                <a:schemeClr val="accent5"/>
              </a:buClr>
              <a:buFont typeface="+mj-lt"/>
              <a:buAutoNum type="arabicPeriod" startAt="14"/>
            </a:pPr>
            <a:r>
              <a:rPr lang="fr-FR" sz="2800" b="1" dirty="0" smtClean="0">
                <a:solidFill>
                  <a:schemeClr val="accent6"/>
                </a:solidFill>
                <a:latin typeface="Garamond"/>
                <a:cs typeface="Garamond"/>
              </a:rPr>
              <a:t>Conclusion</a:t>
            </a:r>
          </a:p>
          <a:p>
            <a:pPr lvl="2">
              <a:lnSpc>
                <a:spcPct val="80000"/>
              </a:lnSpc>
              <a:buClr>
                <a:srgbClr val="000090"/>
              </a:buClr>
              <a:buFont typeface="Wingdings" charset="2"/>
              <a:buChar char="§"/>
            </a:pPr>
            <a:r>
              <a:rPr lang="fr-FR" sz="2600" b="1" dirty="0">
                <a:solidFill>
                  <a:srgbClr val="000090"/>
                </a:solidFill>
                <a:latin typeface="Garamond"/>
                <a:cs typeface="Garamond"/>
              </a:rPr>
              <a:t>Soyons vigilants</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Matthieu 24.25</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13.9</a:t>
            </a:r>
          </a:p>
        </p:txBody>
      </p:sp>
      <p:sp>
        <p:nvSpPr>
          <p:cNvPr id="4" name="Titre 1"/>
          <p:cNvSpPr>
            <a:spLocks noGrp="1"/>
          </p:cNvSpPr>
          <p:nvPr>
            <p:ph type="title"/>
          </p:nvPr>
        </p:nvSpPr>
        <p:spPr>
          <a:xfrm>
            <a:off x="328706" y="127000"/>
            <a:ext cx="8083176" cy="959556"/>
          </a:xfrm>
        </p:spPr>
        <p:txBody>
          <a:bodyPr/>
          <a:lstStyle/>
          <a:p>
            <a:pPr marL="742950" indent="-742950" algn="l">
              <a:buClrTx/>
              <a:buFont typeface="+mj-lt"/>
              <a:buAutoNum type="alphaUcPeriod" startAt="4"/>
            </a:pPr>
            <a:r>
              <a:rPr lang="fr-FR" sz="4000" dirty="0" smtClean="0">
                <a:latin typeface="Garamond"/>
                <a:cs typeface="Garamond"/>
              </a:rPr>
              <a:t>L’</a:t>
            </a:r>
            <a:r>
              <a:rPr lang="fr-FR" sz="4000" dirty="0" err="1" smtClean="0">
                <a:latin typeface="Garamond"/>
                <a:cs typeface="Garamond"/>
              </a:rPr>
              <a:t>Antichrist</a:t>
            </a:r>
            <a:endParaRPr lang="fr-FR" sz="4000" dirty="0">
              <a:latin typeface="Garamond"/>
              <a:cs typeface="Garamond"/>
            </a:endParaRPr>
          </a:p>
        </p:txBody>
      </p:sp>
    </p:spTree>
    <p:extLst>
      <p:ext uri="{BB962C8B-B14F-4D97-AF65-F5344CB8AC3E}">
        <p14:creationId xmlns:p14="http://schemas.microsoft.com/office/powerpoint/2010/main" val="2109806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p:cTn id="91"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a:pPr>
            <a:r>
              <a:rPr lang="fr-FR" sz="3600" b="1" dirty="0" smtClean="0">
                <a:solidFill>
                  <a:schemeClr val="accent6"/>
                </a:solidFill>
                <a:latin typeface="Garamond"/>
                <a:cs typeface="Garamond"/>
              </a:rPr>
              <a:t>La personne du faux-prophète</a:t>
            </a:r>
          </a:p>
          <a:p>
            <a:pPr lvl="2">
              <a:lnSpc>
                <a:spcPct val="80000"/>
              </a:lnSpc>
              <a:buClr>
                <a:srgbClr val="000090"/>
              </a:buClr>
              <a:buFont typeface="Wingdings" charset="2"/>
              <a:buChar char="§"/>
            </a:pPr>
            <a:r>
              <a:rPr lang="fr-FR" sz="3200" b="1" dirty="0">
                <a:solidFill>
                  <a:srgbClr val="000090"/>
                </a:solidFill>
                <a:latin typeface="Garamond"/>
                <a:cs typeface="Garamond"/>
              </a:rPr>
              <a:t>Le « bras droit de l’</a:t>
            </a:r>
            <a:r>
              <a:rPr lang="fr-FR" sz="3200" b="1" dirty="0" err="1">
                <a:solidFill>
                  <a:srgbClr val="000090"/>
                </a:solidFill>
                <a:latin typeface="Garamond"/>
                <a:cs typeface="Garamond"/>
              </a:rPr>
              <a:t>Antichrist</a:t>
            </a:r>
            <a:endParaRPr lang="fr-FR" sz="3200" b="1" dirty="0">
              <a:solidFill>
                <a:srgbClr val="000090"/>
              </a:solidFill>
              <a:latin typeface="Garamond"/>
              <a:cs typeface="Garamond"/>
            </a:endParaRPr>
          </a:p>
          <a:p>
            <a:pPr marL="2023110" lvl="7" indent="-514350">
              <a:lnSpc>
                <a:spcPct val="70000"/>
              </a:lnSpc>
              <a:buClr>
                <a:schemeClr val="tx1"/>
              </a:buClr>
              <a:buNone/>
            </a:pPr>
            <a:r>
              <a:rPr lang="fr-FR" sz="3600" b="1" dirty="0">
                <a:solidFill>
                  <a:schemeClr val="accent4">
                    <a:lumMod val="50000"/>
                  </a:schemeClr>
                </a:solidFill>
                <a:latin typeface="Garamond"/>
                <a:cs typeface="Garamond"/>
              </a:rPr>
              <a:t>Matthieu 24.5,11,24</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19.20, </a:t>
            </a:r>
            <a:r>
              <a:rPr lang="fr-FR" sz="3600" b="1" dirty="0" smtClean="0">
                <a:solidFill>
                  <a:schemeClr val="accent4">
                    <a:lumMod val="50000"/>
                  </a:schemeClr>
                </a:solidFill>
                <a:latin typeface="Garamond"/>
                <a:cs typeface="Garamond"/>
              </a:rPr>
              <a:t>20.10</a:t>
            </a:r>
            <a:endParaRPr lang="fr-FR" sz="3600" b="1" dirty="0">
              <a:solidFill>
                <a:schemeClr val="accent4">
                  <a:lumMod val="50000"/>
                </a:schemeClr>
              </a:solidFill>
              <a:latin typeface="Garamond"/>
              <a:cs typeface="Garamond"/>
            </a:endParaRPr>
          </a:p>
        </p:txBody>
      </p:sp>
    </p:spTree>
    <p:extLst>
      <p:ext uri="{BB962C8B-B14F-4D97-AF65-F5344CB8AC3E}">
        <p14:creationId xmlns:p14="http://schemas.microsoft.com/office/powerpoint/2010/main" val="2379124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p:cTn id="5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La seconde bête d’Apocalypse 13 figure bien le faux-prophète et non pas l’</a:t>
            </a:r>
            <a:r>
              <a:rPr lang="fr-FR" sz="2800" b="1" dirty="0" err="1" smtClean="0">
                <a:solidFill>
                  <a:schemeClr val="accent6"/>
                </a:solidFill>
                <a:latin typeface="Garamond"/>
                <a:cs typeface="Garamond"/>
              </a:rPr>
              <a:t>Antichrist</a:t>
            </a:r>
            <a:r>
              <a:rPr lang="fr-FR" sz="2800" b="1" dirty="0" smtClean="0">
                <a:solidFill>
                  <a:schemeClr val="accent6"/>
                </a:solidFill>
                <a:latin typeface="Garamond"/>
                <a:cs typeface="Garamond"/>
              </a:rPr>
              <a:t>.</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13.11/17</a:t>
            </a:r>
          </a:p>
          <a:p>
            <a:pPr lvl="2">
              <a:lnSpc>
                <a:spcPct val="80000"/>
              </a:lnSpc>
              <a:buClr>
                <a:srgbClr val="000090"/>
              </a:buClr>
              <a:buFont typeface="Wingdings" charset="2"/>
              <a:buChar char="§"/>
            </a:pPr>
            <a:r>
              <a:rPr lang="fr-FR" sz="2600" b="1" dirty="0">
                <a:solidFill>
                  <a:srgbClr val="000090"/>
                </a:solidFill>
                <a:latin typeface="Garamond"/>
                <a:cs typeface="Garamond"/>
              </a:rPr>
              <a:t>Elle porte le nom de faux prophète</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16.13</a:t>
            </a:r>
          </a:p>
          <a:p>
            <a:pPr lvl="2">
              <a:lnSpc>
                <a:spcPct val="80000"/>
              </a:lnSpc>
              <a:buClr>
                <a:srgbClr val="000090"/>
              </a:buClr>
              <a:buFont typeface="Wingdings" charset="2"/>
              <a:buChar char="§"/>
            </a:pPr>
            <a:r>
              <a:rPr lang="fr-FR" sz="2600" b="1" dirty="0">
                <a:solidFill>
                  <a:srgbClr val="000090"/>
                </a:solidFill>
                <a:latin typeface="Garamond"/>
                <a:cs typeface="Garamond"/>
              </a:rPr>
              <a:t>L’</a:t>
            </a:r>
            <a:r>
              <a:rPr lang="fr-FR" sz="2600" b="1" dirty="0" err="1">
                <a:solidFill>
                  <a:srgbClr val="000090"/>
                </a:solidFill>
                <a:latin typeface="Garamond"/>
                <a:cs typeface="Garamond"/>
              </a:rPr>
              <a:t>Antichrist</a:t>
            </a:r>
            <a:r>
              <a:rPr lang="fr-FR" sz="2600" b="1" dirty="0">
                <a:solidFill>
                  <a:srgbClr val="000090"/>
                </a:solidFill>
                <a:latin typeface="Garamond"/>
                <a:cs typeface="Garamond"/>
              </a:rPr>
              <a:t>, c’est la première bête</a:t>
            </a:r>
          </a:p>
          <a:p>
            <a:pPr marL="2023110" lvl="7" indent="-514350">
              <a:lnSpc>
                <a:spcPct val="70000"/>
              </a:lnSpc>
              <a:buClr>
                <a:schemeClr val="tx1"/>
              </a:buClr>
              <a:buNone/>
            </a:pPr>
            <a:r>
              <a:rPr lang="fr-FR" sz="3600" b="1" dirty="0">
                <a:solidFill>
                  <a:schemeClr val="accent4">
                    <a:lumMod val="50000"/>
                  </a:schemeClr>
                </a:solidFill>
                <a:latin typeface="Garamond"/>
                <a:cs typeface="Garamond"/>
              </a:rPr>
              <a:t>Apocalypse 13.1/</a:t>
            </a:r>
            <a:r>
              <a:rPr lang="fr-FR" sz="3600" b="1" dirty="0" smtClean="0">
                <a:solidFill>
                  <a:schemeClr val="accent4">
                    <a:lumMod val="50000"/>
                  </a:schemeClr>
                </a:solidFill>
                <a:latin typeface="Garamond"/>
                <a:cs typeface="Garamond"/>
              </a:rPr>
              <a:t>10</a:t>
            </a:r>
          </a:p>
          <a:p>
            <a:pPr marL="2023110" lvl="7" indent="-514350" algn="r">
              <a:lnSpc>
                <a:spcPct val="70000"/>
              </a:lnSpc>
              <a:buClr>
                <a:schemeClr val="tx1"/>
              </a:buClr>
              <a:buNone/>
            </a:pPr>
            <a:r>
              <a:rPr lang="fr-FR" sz="2400" dirty="0" smtClean="0">
                <a:solidFill>
                  <a:schemeClr val="tx1"/>
                </a:solidFill>
                <a:latin typeface="Garamond"/>
                <a:cs typeface="Garamond"/>
              </a:rPr>
              <a:t>(p174)</a:t>
            </a:r>
            <a:endParaRPr lang="fr-FR" sz="2400" dirty="0">
              <a:solidFill>
                <a:schemeClr val="tx1"/>
              </a:solidFill>
              <a:latin typeface="Garamond"/>
              <a:cs typeface="Garamond"/>
            </a:endParaRPr>
          </a:p>
          <a:p>
            <a:pPr marL="560070" indent="-514350">
              <a:buClr>
                <a:schemeClr val="accent5"/>
              </a:buClr>
              <a:buFont typeface="+mj-lt"/>
              <a:buAutoNum type="arabicPeriod" startAt="2"/>
            </a:pPr>
            <a:endParaRPr lang="fr-FR" sz="2800" b="1" dirty="0" smtClean="0">
              <a:solidFill>
                <a:schemeClr val="accent6"/>
              </a:solidFill>
              <a:latin typeface="Garamond"/>
              <a:cs typeface="Garamond"/>
            </a:endParaRPr>
          </a:p>
          <a:p>
            <a:pPr marL="560070" indent="-514350">
              <a:buClr>
                <a:schemeClr val="accent5"/>
              </a:buClr>
              <a:buFont typeface="+mj-lt"/>
              <a:buAutoNum type="arabicPeriod" startAt="2"/>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1223254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54438"/>
            <a:ext cx="8083176" cy="1019008"/>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2" y="1373446"/>
            <a:ext cx="7877305" cy="4954442"/>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Savons-nous quelque chose de l’origine du faux-prophète.</a:t>
            </a:r>
          </a:p>
          <a:p>
            <a:pPr marL="1126998" lvl="4" indent="-514350">
              <a:lnSpc>
                <a:spcPct val="90000"/>
              </a:lnSpc>
              <a:buClr>
                <a:schemeClr val="tx1"/>
              </a:buClr>
              <a:buNone/>
            </a:pPr>
            <a:r>
              <a:rPr lang="fr-FR" sz="3800" dirty="0">
                <a:solidFill>
                  <a:schemeClr val="tx1"/>
                </a:solidFill>
                <a:latin typeface="Garamond"/>
                <a:cs typeface="Garamond"/>
              </a:rPr>
              <a:t>Monte de la terre (alors que l’</a:t>
            </a:r>
            <a:r>
              <a:rPr lang="fr-FR" sz="3800" dirty="0" err="1">
                <a:solidFill>
                  <a:schemeClr val="tx1"/>
                </a:solidFill>
                <a:latin typeface="Garamond"/>
                <a:cs typeface="Garamond"/>
              </a:rPr>
              <a:t>Antichrist</a:t>
            </a:r>
            <a:r>
              <a:rPr lang="fr-FR" sz="3800" dirty="0">
                <a:solidFill>
                  <a:schemeClr val="tx1"/>
                </a:solidFill>
                <a:latin typeface="Garamond"/>
                <a:cs typeface="Garamond"/>
              </a:rPr>
              <a:t> monte de la mer)</a:t>
            </a:r>
          </a:p>
          <a:p>
            <a:pPr marL="1126998" lvl="4" indent="-514350">
              <a:lnSpc>
                <a:spcPct val="90000"/>
              </a:lnSpc>
              <a:buClr>
                <a:schemeClr val="tx1"/>
              </a:buClr>
              <a:buNone/>
            </a:pPr>
            <a:r>
              <a:rPr lang="fr-FR" sz="3800" dirty="0">
                <a:solidFill>
                  <a:schemeClr val="tx1"/>
                </a:solidFill>
                <a:latin typeface="Garamond"/>
                <a:cs typeface="Garamond"/>
              </a:rPr>
              <a:t>Mer : nations, monde politique; terre,  monde religieux)</a:t>
            </a:r>
            <a:r>
              <a:rPr lang="fr-FR" sz="3800" dirty="0" smtClean="0">
                <a:solidFill>
                  <a:schemeClr val="tx1"/>
                </a:solidFill>
                <a:latin typeface="Garamond"/>
                <a:cs typeface="Garamond"/>
              </a:rPr>
              <a:t>.</a:t>
            </a:r>
            <a:endParaRPr lang="fr-FR" sz="2800" b="1" dirty="0" smtClean="0">
              <a:solidFill>
                <a:schemeClr val="accent6"/>
              </a:solidFill>
              <a:latin typeface="Garamond"/>
              <a:cs typeface="Garamond"/>
            </a:endParaRPr>
          </a:p>
          <a:p>
            <a:pPr marL="560070" indent="-514350">
              <a:buClr>
                <a:schemeClr val="accent5"/>
              </a:buClr>
              <a:buFont typeface="+mj-lt"/>
              <a:buAutoNum type="arabicPeriod" startAt="3"/>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1264576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2891" y="221523"/>
            <a:ext cx="8083176" cy="930399"/>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2" y="1151922"/>
            <a:ext cx="7877305" cy="5175966"/>
          </a:xfrm>
        </p:spPr>
        <p:txBody>
          <a:bodyPr>
            <a:normAutofit fontScale="70000" lnSpcReduction="20000"/>
          </a:bodyPr>
          <a:lstStyle/>
          <a:p>
            <a:pPr marL="788670" indent="-742950">
              <a:buClr>
                <a:schemeClr val="accent5"/>
              </a:buClr>
              <a:buFont typeface="+mj-lt"/>
              <a:buAutoNum type="arabicPeriod" startAt="4"/>
            </a:pPr>
            <a:r>
              <a:rPr lang="fr-FR" sz="4100" b="1" dirty="0" smtClean="0">
                <a:solidFill>
                  <a:schemeClr val="accent6"/>
                </a:solidFill>
                <a:latin typeface="Garamond"/>
                <a:cs typeface="Garamond"/>
              </a:rPr>
              <a:t>Que signifie l’aspect extérieur de la bête à deux cornes et à voix de dragon ?</a:t>
            </a:r>
          </a:p>
          <a:p>
            <a:pPr lvl="2">
              <a:buClr>
                <a:srgbClr val="000090"/>
              </a:buClr>
              <a:buFont typeface="Wingdings" charset="2"/>
              <a:buChar char="§"/>
            </a:pPr>
            <a:r>
              <a:rPr lang="fr-FR" sz="4200" b="1" dirty="0" smtClean="0">
                <a:solidFill>
                  <a:srgbClr val="000090"/>
                </a:solidFill>
                <a:latin typeface="Garamond"/>
                <a:cs typeface="Garamond"/>
              </a:rPr>
              <a:t>Cornes </a:t>
            </a:r>
            <a:r>
              <a:rPr lang="fr-FR" sz="4200" b="1" dirty="0">
                <a:solidFill>
                  <a:srgbClr val="000090"/>
                </a:solidFill>
                <a:latin typeface="Garamond"/>
                <a:cs typeface="Garamond"/>
              </a:rPr>
              <a:t>d’agneau = déguisé en brebis</a:t>
            </a:r>
          </a:p>
          <a:p>
            <a:pPr marL="2023110" lvl="7" indent="-514350">
              <a:lnSpc>
                <a:spcPct val="90000"/>
              </a:lnSpc>
              <a:buClr>
                <a:schemeClr val="tx1"/>
              </a:buClr>
              <a:buNone/>
            </a:pPr>
            <a:r>
              <a:rPr lang="fr-FR" sz="5100" b="1" dirty="0">
                <a:solidFill>
                  <a:schemeClr val="accent4">
                    <a:lumMod val="50000"/>
                  </a:schemeClr>
                </a:solidFill>
                <a:latin typeface="Garamond"/>
                <a:cs typeface="Garamond"/>
              </a:rPr>
              <a:t>Matthieu 7.15/16</a:t>
            </a:r>
          </a:p>
          <a:p>
            <a:pPr lvl="2">
              <a:buClr>
                <a:srgbClr val="000090"/>
              </a:buClr>
              <a:buFont typeface="Wingdings" charset="2"/>
              <a:buChar char="§"/>
            </a:pPr>
            <a:r>
              <a:rPr lang="fr-FR" sz="4200" b="1" dirty="0">
                <a:solidFill>
                  <a:srgbClr val="000090"/>
                </a:solidFill>
                <a:latin typeface="Garamond"/>
                <a:cs typeface="Garamond"/>
              </a:rPr>
              <a:t>Intérieurement il sera comme le dragon (le diable)</a:t>
            </a:r>
          </a:p>
          <a:p>
            <a:pPr marL="2023110" lvl="7" indent="-514350">
              <a:lnSpc>
                <a:spcPct val="90000"/>
              </a:lnSpc>
              <a:buClr>
                <a:schemeClr val="tx1"/>
              </a:buClr>
              <a:buNone/>
            </a:pPr>
            <a:r>
              <a:rPr lang="fr-FR" sz="5100" b="1" dirty="0">
                <a:solidFill>
                  <a:schemeClr val="accent4">
                    <a:lumMod val="50000"/>
                  </a:schemeClr>
                </a:solidFill>
                <a:latin typeface="Garamond"/>
                <a:cs typeface="Garamond"/>
              </a:rPr>
              <a:t>2 Corinthiens 11.13/15</a:t>
            </a:r>
          </a:p>
          <a:p>
            <a:pPr lvl="2">
              <a:buClr>
                <a:srgbClr val="000090"/>
              </a:buClr>
              <a:buFont typeface="Wingdings" charset="2"/>
              <a:buChar char="§"/>
            </a:pPr>
            <a:r>
              <a:rPr lang="fr-FR" sz="4700" b="1" dirty="0">
                <a:solidFill>
                  <a:srgbClr val="000090"/>
                </a:solidFill>
                <a:latin typeface="Garamond"/>
                <a:cs typeface="Garamond"/>
              </a:rPr>
              <a:t>Il mentira comme son père le diable</a:t>
            </a:r>
          </a:p>
          <a:p>
            <a:pPr marL="2023110" lvl="7" indent="-514350">
              <a:lnSpc>
                <a:spcPct val="90000"/>
              </a:lnSpc>
              <a:buClr>
                <a:schemeClr val="tx1"/>
              </a:buClr>
              <a:buNone/>
            </a:pPr>
            <a:r>
              <a:rPr lang="fr-FR" sz="5100" b="1" dirty="0">
                <a:solidFill>
                  <a:schemeClr val="accent4">
                    <a:lumMod val="50000"/>
                  </a:schemeClr>
                </a:solidFill>
                <a:latin typeface="Garamond"/>
                <a:cs typeface="Garamond"/>
              </a:rPr>
              <a:t>Jean 8.44</a:t>
            </a:r>
          </a:p>
          <a:p>
            <a:pPr marL="560070" indent="-514350">
              <a:buClr>
                <a:schemeClr val="accent5"/>
              </a:buClr>
              <a:buFont typeface="+mj-lt"/>
              <a:buAutoNum type="arabicPeriod" startAt="4"/>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2392401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5"/>
            </a:pPr>
            <a:r>
              <a:rPr lang="fr-FR" sz="2800" b="1" dirty="0" smtClean="0">
                <a:solidFill>
                  <a:schemeClr val="accent6"/>
                </a:solidFill>
                <a:latin typeface="Garamond"/>
                <a:cs typeface="Garamond"/>
              </a:rPr>
              <a:t>Le faux-prophète peut-il être comparé d’une façon étonnante au Saint-Esprit ?</a:t>
            </a:r>
          </a:p>
          <a:p>
            <a:pPr marL="560070" indent="-514350">
              <a:buClr>
                <a:schemeClr val="accent5"/>
              </a:buClr>
              <a:buFont typeface="+mj-lt"/>
              <a:buAutoNum type="arabicPeriod" startAt="5"/>
            </a:pPr>
            <a:endParaRPr lang="fr-FR" sz="2800" b="1" dirty="0">
              <a:solidFill>
                <a:schemeClr val="accent6"/>
              </a:solidFill>
              <a:latin typeface="Garamond"/>
              <a:cs typeface="Garamond"/>
            </a:endParaRPr>
          </a:p>
          <a:p>
            <a:pPr marL="2023110" lvl="7" indent="-514350" algn="r">
              <a:lnSpc>
                <a:spcPct val="70000"/>
              </a:lnSpc>
              <a:buClr>
                <a:schemeClr val="tx1"/>
              </a:buClr>
              <a:buNone/>
            </a:pPr>
            <a:r>
              <a:rPr lang="fr-FR" sz="2400" dirty="0">
                <a:solidFill>
                  <a:schemeClr val="tx1"/>
                </a:solidFill>
                <a:latin typeface="Garamond"/>
                <a:cs typeface="Garamond"/>
              </a:rPr>
              <a:t>(p 176)</a:t>
            </a:r>
          </a:p>
        </p:txBody>
      </p:sp>
    </p:spTree>
    <p:extLst>
      <p:ext uri="{BB962C8B-B14F-4D97-AF65-F5344CB8AC3E}">
        <p14:creationId xmlns:p14="http://schemas.microsoft.com/office/powerpoint/2010/main" val="282279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0"/>
            <a:ext cx="8083176" cy="871326"/>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2" y="871326"/>
            <a:ext cx="7877305" cy="5456561"/>
          </a:xfrm>
        </p:spPr>
        <p:txBody>
          <a:bodyPr>
            <a:normAutofit fontScale="85000" lnSpcReduction="20000"/>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Quelle sera l’activité du faux prophète ?</a:t>
            </a:r>
          </a:p>
          <a:p>
            <a:pPr marL="560070" indent="-514350">
              <a:buClr>
                <a:srgbClr val="000090"/>
              </a:buClr>
              <a:buFont typeface="+mj-lt"/>
              <a:buAutoNum type="alphaLcParenR"/>
            </a:pPr>
            <a:r>
              <a:rPr lang="fr-FR" sz="2800" b="1" dirty="0" smtClean="0">
                <a:solidFill>
                  <a:srgbClr val="000090"/>
                </a:solidFill>
                <a:latin typeface="Garamond"/>
                <a:cs typeface="Garamond"/>
              </a:rPr>
              <a:t>Il sera le bras droit de 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a:t>
            </a:r>
          </a:p>
          <a:p>
            <a:pPr lvl="2">
              <a:buClr>
                <a:srgbClr val="000090"/>
              </a:buClr>
              <a:buFont typeface="Wingdings" charset="2"/>
              <a:buChar char="§"/>
            </a:pPr>
            <a:r>
              <a:rPr lang="fr-FR" sz="3100" b="1" dirty="0">
                <a:solidFill>
                  <a:srgbClr val="000090"/>
                </a:solidFill>
                <a:latin typeface="Garamond"/>
                <a:cs typeface="Garamond"/>
              </a:rPr>
              <a:t>Chef de la propagande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13.12</a:t>
            </a:r>
          </a:p>
          <a:p>
            <a:pPr marL="560070" indent="-514350">
              <a:buClr>
                <a:srgbClr val="000090"/>
              </a:buClr>
              <a:buFont typeface="+mj-lt"/>
              <a:buAutoNum type="alphaLcParenR"/>
            </a:pPr>
            <a:r>
              <a:rPr lang="fr-FR" sz="2800" b="1" dirty="0" smtClean="0">
                <a:solidFill>
                  <a:srgbClr val="000090"/>
                </a:solidFill>
                <a:latin typeface="Garamond"/>
                <a:cs typeface="Garamond"/>
              </a:rPr>
              <a:t>Il frappera les esprits par de grands prodiges.</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13.12/15</a:t>
            </a:r>
          </a:p>
          <a:p>
            <a:pPr marL="560070" indent="-514350">
              <a:buClr>
                <a:srgbClr val="000090"/>
              </a:buClr>
              <a:buFont typeface="+mj-lt"/>
              <a:buAutoNum type="alphaLcParenR"/>
            </a:pPr>
            <a:r>
              <a:rPr lang="fr-FR" sz="2800" b="1" dirty="0" smtClean="0">
                <a:solidFill>
                  <a:srgbClr val="000090"/>
                </a:solidFill>
                <a:latin typeface="Garamond"/>
                <a:cs typeface="Garamond"/>
              </a:rPr>
              <a:t>Il ordonnera de terribles persécutions.</a:t>
            </a:r>
          </a:p>
          <a:p>
            <a:pPr lvl="2">
              <a:buClr>
                <a:srgbClr val="000090"/>
              </a:buClr>
              <a:buFont typeface="Wingdings" charset="2"/>
              <a:buChar char="§"/>
            </a:pPr>
            <a:r>
              <a:rPr lang="fr-FR" sz="3100" b="1" dirty="0">
                <a:solidFill>
                  <a:srgbClr val="000090"/>
                </a:solidFill>
                <a:latin typeface="Garamond"/>
                <a:cs typeface="Garamond"/>
              </a:rPr>
              <a:t>L’empire romain et la papauté en sont une préfiguration</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13.16/17</a:t>
            </a:r>
          </a:p>
          <a:p>
            <a:pPr marL="560070" indent="-514350">
              <a:buClr>
                <a:srgbClr val="000090"/>
              </a:buClr>
              <a:buFont typeface="+mj-lt"/>
              <a:buAutoNum type="alphaLcParenR"/>
            </a:pPr>
            <a:r>
              <a:rPr lang="fr-FR" sz="2800" b="1" dirty="0" smtClean="0">
                <a:solidFill>
                  <a:srgbClr val="000090"/>
                </a:solidFill>
                <a:latin typeface="Garamond"/>
                <a:cs typeface="Garamond"/>
              </a:rPr>
              <a:t>Il sera, semble-t-il, le chef de la Grande Babylone.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17.9,18</a:t>
            </a:r>
          </a:p>
        </p:txBody>
      </p:sp>
    </p:spTree>
    <p:extLst>
      <p:ext uri="{BB962C8B-B14F-4D97-AF65-F5344CB8AC3E}">
        <p14:creationId xmlns:p14="http://schemas.microsoft.com/office/powerpoint/2010/main" val="32707874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fade">
                                      <p:cBhvr>
                                        <p:cTn id="71" dur="1000"/>
                                        <p:tgtEl>
                                          <p:spTgt spid="3">
                                            <p:txEl>
                                              <p:pRg st="6" end="6"/>
                                            </p:txEl>
                                          </p:spTgt>
                                        </p:tgtEl>
                                      </p:cBhvr>
                                    </p:animEffect>
                                    <p:anim calcmode="lin" valueType="num">
                                      <p:cBhvr>
                                        <p:cTn id="7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1000"/>
                                        <p:tgtEl>
                                          <p:spTgt spid="3">
                                            <p:txEl>
                                              <p:pRg st="7" end="7"/>
                                            </p:txEl>
                                          </p:spTgt>
                                        </p:tgtEl>
                                      </p:cBhvr>
                                    </p:animEffect>
                                    <p:anim calcmode="lin" valueType="num">
                                      <p:cBhvr>
                                        <p:cTn id="8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 calcmode="lin" valueType="num">
                                      <p:cBhvr>
                                        <p:cTn id="8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8" end="8"/>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37"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Effect transition="in" filter="fade">
                                      <p:cBhvr>
                                        <p:cTn id="99" dur="1000"/>
                                        <p:tgtEl>
                                          <p:spTgt spid="3">
                                            <p:txEl>
                                              <p:pRg st="9" end="9"/>
                                            </p:txEl>
                                          </p:spTgt>
                                        </p:tgtEl>
                                      </p:cBhvr>
                                    </p:animEffect>
                                    <p:anim calcmode="lin" valueType="num">
                                      <p:cBhvr>
                                        <p:cTn id="10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0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5" presetClass="entr" presetSubtype="0" fill="hold" nodeType="clickEffect">
                                  <p:stCondLst>
                                    <p:cond delay="0"/>
                                  </p:stCondLst>
                                  <p:childTnLst>
                                    <p:set>
                                      <p:cBhvr>
                                        <p:cTn id="106" dur="1" fill="hold">
                                          <p:stCondLst>
                                            <p:cond delay="0"/>
                                          </p:stCondLst>
                                        </p:cTn>
                                        <p:tgtEl>
                                          <p:spTgt spid="3">
                                            <p:txEl>
                                              <p:pRg st="10" end="10"/>
                                            </p:txEl>
                                          </p:spTgt>
                                        </p:tgtEl>
                                        <p:attrNameLst>
                                          <p:attrName>style.visibility</p:attrName>
                                        </p:attrNameLst>
                                      </p:cBhvr>
                                      <p:to>
                                        <p:strVal val="visible"/>
                                      </p:to>
                                    </p:set>
                                    <p:anim calcmode="lin" valueType="num">
                                      <p:cBhvr>
                                        <p:cTn id="10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1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5"/>
            </a:pPr>
            <a:r>
              <a:rPr lang="fr-FR" sz="4000" dirty="0" smtClean="0">
                <a:latin typeface="Garamond"/>
                <a:cs typeface="Garamond"/>
              </a:rPr>
              <a:t>Le faux-prophète</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7"/>
            </a:pPr>
            <a:r>
              <a:rPr lang="fr-FR" sz="2800" b="1" dirty="0" smtClean="0">
                <a:solidFill>
                  <a:schemeClr val="accent6"/>
                </a:solidFill>
                <a:latin typeface="Garamond"/>
                <a:cs typeface="Garamond"/>
              </a:rPr>
              <a:t>Quelle sera la fin du faux prophète ?</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Apocalypse 19.20</a:t>
            </a:r>
          </a:p>
          <a:p>
            <a:pPr marL="560070" indent="-514350">
              <a:buClr>
                <a:schemeClr val="accent5"/>
              </a:buClr>
              <a:buFont typeface="+mj-lt"/>
              <a:buAutoNum type="arabicPeriod" startAt="7"/>
            </a:pPr>
            <a:r>
              <a:rPr lang="fr-FR" sz="2800" b="1" dirty="0" smtClean="0">
                <a:solidFill>
                  <a:schemeClr val="accent6"/>
                </a:solidFill>
                <a:latin typeface="Garamond"/>
                <a:cs typeface="Garamond"/>
              </a:rPr>
              <a:t>Conclusion</a:t>
            </a:r>
          </a:p>
          <a:p>
            <a:pPr marL="1126998" lvl="4" indent="-514350">
              <a:lnSpc>
                <a:spcPct val="90000"/>
              </a:lnSpc>
              <a:buClr>
                <a:schemeClr val="tx1"/>
              </a:buClr>
              <a:buNone/>
            </a:pPr>
            <a:r>
              <a:rPr lang="fr-FR" sz="2800" dirty="0">
                <a:solidFill>
                  <a:schemeClr val="tx1"/>
                </a:solidFill>
                <a:latin typeface="Garamond"/>
                <a:cs typeface="Garamond"/>
              </a:rPr>
              <a:t>Nous devons maintenant discerner les faux </a:t>
            </a:r>
            <a:r>
              <a:rPr lang="fr-FR" sz="2800" dirty="0" smtClean="0">
                <a:solidFill>
                  <a:schemeClr val="tx1"/>
                </a:solidFill>
                <a:latin typeface="Garamond"/>
                <a:cs typeface="Garamond"/>
              </a:rPr>
              <a:t>prophètes.</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Apocalypse 2.2</a:t>
            </a:r>
          </a:p>
        </p:txBody>
      </p:sp>
    </p:spTree>
    <p:extLst>
      <p:ext uri="{BB962C8B-B14F-4D97-AF65-F5344CB8AC3E}">
        <p14:creationId xmlns:p14="http://schemas.microsoft.com/office/powerpoint/2010/main" val="798149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Babylone</a:t>
            </a:r>
          </a:p>
          <a:p>
            <a:pPr marL="45720" indent="0">
              <a:buClr>
                <a:schemeClr val="accent5"/>
              </a:buClr>
              <a:buNone/>
            </a:pPr>
            <a:r>
              <a:rPr lang="fr-FR" sz="2600" dirty="0">
                <a:solidFill>
                  <a:schemeClr val="tx1"/>
                </a:solidFill>
                <a:latin typeface="Garamond"/>
                <a:cs typeface="Garamond"/>
              </a:rPr>
              <a:t>La tête de la statue, d’or </a:t>
            </a:r>
            <a:r>
              <a:rPr lang="fr-FR" sz="2600" dirty="0" smtClean="0">
                <a:solidFill>
                  <a:schemeClr val="tx1"/>
                </a:solidFill>
                <a:latin typeface="Garamond"/>
                <a:cs typeface="Garamond"/>
              </a:rPr>
              <a:t>pur</a:t>
            </a:r>
          </a:p>
          <a:p>
            <a:pPr marL="2023110" lvl="7" indent="-514350">
              <a:buClr>
                <a:schemeClr val="tx1"/>
              </a:buClr>
              <a:buNone/>
            </a:pPr>
            <a:r>
              <a:rPr lang="fr-FR" sz="3500" b="1" dirty="0">
                <a:solidFill>
                  <a:schemeClr val="accent4">
                    <a:lumMod val="50000"/>
                  </a:schemeClr>
                </a:solidFill>
                <a:latin typeface="Garamond"/>
                <a:cs typeface="Garamond"/>
              </a:rPr>
              <a:t>Daniel 2.32, 37/38</a:t>
            </a:r>
          </a:p>
          <a:p>
            <a:pPr marL="45720" indent="0">
              <a:buClr>
                <a:schemeClr val="accent5"/>
              </a:buClr>
              <a:buNone/>
            </a:pPr>
            <a:r>
              <a:rPr lang="fr-FR" sz="2600" dirty="0" smtClean="0">
                <a:solidFill>
                  <a:schemeClr val="tx1"/>
                </a:solidFill>
                <a:latin typeface="Garamond"/>
                <a:cs typeface="Garamond"/>
              </a:rPr>
              <a:t>Le lion avec des ailes d’aigle</a:t>
            </a:r>
          </a:p>
          <a:p>
            <a:pPr marL="2023110" lvl="7" indent="-514350">
              <a:buClr>
                <a:schemeClr val="tx1"/>
              </a:buClr>
              <a:buNone/>
            </a:pPr>
            <a:r>
              <a:rPr lang="fr-FR" sz="3500" b="1" dirty="0">
                <a:solidFill>
                  <a:schemeClr val="accent4">
                    <a:lumMod val="50000"/>
                  </a:schemeClr>
                </a:solidFill>
                <a:latin typeface="Garamond"/>
                <a:cs typeface="Garamond"/>
              </a:rPr>
              <a:t>Daniel </a:t>
            </a:r>
            <a:r>
              <a:rPr lang="fr-FR" sz="3500" b="1" dirty="0" smtClean="0">
                <a:solidFill>
                  <a:schemeClr val="accent4">
                    <a:lumMod val="50000"/>
                  </a:schemeClr>
                </a:solidFill>
                <a:latin typeface="Garamond"/>
                <a:cs typeface="Garamond"/>
              </a:rPr>
              <a:t>7.4</a:t>
            </a:r>
          </a:p>
          <a:p>
            <a:pPr marL="45720" lvl="7" indent="0">
              <a:buClr>
                <a:schemeClr val="accent5"/>
              </a:buClr>
              <a:buNone/>
            </a:pPr>
            <a:r>
              <a:rPr lang="fr-FR" sz="2600" dirty="0">
                <a:solidFill>
                  <a:schemeClr val="tx1"/>
                </a:solidFill>
                <a:latin typeface="Garamond"/>
                <a:cs typeface="Garamond"/>
              </a:rPr>
              <a:t>La captivité à Babylone est le commencement du temps des nations.</a:t>
            </a:r>
          </a:p>
        </p:txBody>
      </p:sp>
    </p:spTree>
    <p:extLst>
      <p:ext uri="{BB962C8B-B14F-4D97-AF65-F5344CB8AC3E}">
        <p14:creationId xmlns:p14="http://schemas.microsoft.com/office/powerpoint/2010/main" val="3600046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2756187"/>
            <a:ext cx="6983158" cy="3571699"/>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La tour de Babel</a:t>
            </a:r>
          </a:p>
          <a:p>
            <a:pPr marL="1126998" lvl="4" indent="-514350">
              <a:lnSpc>
                <a:spcPct val="90000"/>
              </a:lnSpc>
              <a:buClr>
                <a:schemeClr val="tx1"/>
              </a:buClr>
              <a:buNone/>
            </a:pPr>
            <a:r>
              <a:rPr lang="fr-FR" sz="2800" dirty="0">
                <a:solidFill>
                  <a:schemeClr val="tx1"/>
                </a:solidFill>
                <a:latin typeface="Garamond"/>
                <a:cs typeface="Garamond"/>
              </a:rPr>
              <a:t>Première tentative</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Genèse 11.4/9</a:t>
            </a:r>
          </a:p>
          <a:p>
            <a:pPr marL="560070" indent="-514350">
              <a:buClr>
                <a:schemeClr val="accent5"/>
              </a:buClr>
              <a:buFont typeface="+mj-lt"/>
              <a:buAutoNum type="arabicPeriod"/>
            </a:pPr>
            <a:r>
              <a:rPr lang="fr-FR" sz="2800" b="1" dirty="0" smtClean="0">
                <a:solidFill>
                  <a:schemeClr val="accent6"/>
                </a:solidFill>
                <a:latin typeface="Garamond"/>
                <a:cs typeface="Garamond"/>
              </a:rPr>
              <a:t>La grande </a:t>
            </a:r>
            <a:r>
              <a:rPr lang="fr-FR" sz="2800" b="1" dirty="0">
                <a:solidFill>
                  <a:schemeClr val="accent6"/>
                </a:solidFill>
                <a:latin typeface="Garamond"/>
                <a:cs typeface="Garamond"/>
              </a:rPr>
              <a:t>B</a:t>
            </a:r>
            <a:r>
              <a:rPr lang="fr-FR" sz="2800" b="1" dirty="0" smtClean="0">
                <a:solidFill>
                  <a:schemeClr val="accent6"/>
                </a:solidFill>
                <a:latin typeface="Garamond"/>
                <a:cs typeface="Garamond"/>
              </a:rPr>
              <a:t>abylone de l’Apocalypse</a:t>
            </a:r>
          </a:p>
          <a:p>
            <a:pPr marL="1126998" lvl="4" indent="-514350">
              <a:lnSpc>
                <a:spcPct val="90000"/>
              </a:lnSpc>
              <a:buClr>
                <a:schemeClr val="tx1"/>
              </a:buClr>
              <a:buNone/>
            </a:pPr>
            <a:r>
              <a:rPr lang="fr-FR" sz="2800" dirty="0">
                <a:solidFill>
                  <a:schemeClr val="tx1"/>
                </a:solidFill>
                <a:latin typeface="Garamond"/>
                <a:cs typeface="Garamond"/>
              </a:rPr>
              <a:t>Dernière tentative</a:t>
            </a:r>
          </a:p>
        </p:txBody>
      </p:sp>
      <p:sp>
        <p:nvSpPr>
          <p:cNvPr id="5" name="Titre 1"/>
          <p:cNvSpPr txBox="1">
            <a:spLocks/>
          </p:cNvSpPr>
          <p:nvPr/>
        </p:nvSpPr>
        <p:spPr>
          <a:xfrm>
            <a:off x="481106" y="1509624"/>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a:pPr>
            <a:r>
              <a:rPr lang="fr-FR" sz="2800" dirty="0" smtClean="0"/>
              <a:t>Que signifie « Babylone » dans le langage biblique ?</a:t>
            </a:r>
            <a:br>
              <a:rPr lang="fr-FR" sz="2800" dirty="0" smtClean="0"/>
            </a:br>
            <a:endParaRPr lang="fr-FR" sz="2800" dirty="0"/>
          </a:p>
        </p:txBody>
      </p:sp>
    </p:spTree>
    <p:extLst>
      <p:ext uri="{BB962C8B-B14F-4D97-AF65-F5344CB8AC3E}">
        <p14:creationId xmlns:p14="http://schemas.microsoft.com/office/powerpoint/2010/main" val="486514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fade">
                                      <p:cBhvr>
                                        <p:cTn id="59" dur="1000"/>
                                        <p:tgtEl>
                                          <p:spTgt spid="3">
                                            <p:txEl>
                                              <p:pRg st="4" end="4"/>
                                            </p:txEl>
                                          </p:spTgt>
                                        </p:tgtEl>
                                      </p:cBhvr>
                                    </p:animEffect>
                                    <p:anim calcmode="lin" valueType="num">
                                      <p:cBhvr>
                                        <p:cTn id="6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2432865"/>
            <a:ext cx="6983158" cy="3895022"/>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Pourquoi la prostituée représente-t-elle le monde religieux apostat ?</a:t>
            </a: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Le terme de « prostituée » est pris dans un sens spirituel</a:t>
            </a:r>
          </a:p>
          <a:p>
            <a:pPr marL="1126998" lvl="4" indent="-514350">
              <a:lnSpc>
                <a:spcPct val="90000"/>
              </a:lnSpc>
              <a:buClr>
                <a:schemeClr val="tx1"/>
              </a:buClr>
              <a:buNone/>
            </a:pPr>
            <a:r>
              <a:rPr lang="fr-FR" sz="2400" dirty="0">
                <a:solidFill>
                  <a:schemeClr val="tx1"/>
                </a:solidFill>
                <a:latin typeface="Garamond"/>
                <a:cs typeface="Garamond"/>
              </a:rPr>
              <a:t>La grande prostituée représente l’Eglise </a:t>
            </a:r>
            <a:r>
              <a:rPr lang="fr-FR" sz="2400" dirty="0" err="1">
                <a:solidFill>
                  <a:schemeClr val="tx1"/>
                </a:solidFill>
                <a:latin typeface="Garamond"/>
                <a:cs typeface="Garamond"/>
              </a:rPr>
              <a:t>apostate</a:t>
            </a:r>
            <a:r>
              <a:rPr lang="fr-FR" sz="2400" dirty="0">
                <a:solidFill>
                  <a:schemeClr val="tx1"/>
                </a:solidFill>
                <a:latin typeface="Garamond"/>
                <a:cs typeface="Garamond"/>
              </a:rPr>
              <a:t> qui a promis d’appartenir à Christ et qui a commis adultère avec le monde.</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Jacques 4.4/</a:t>
            </a:r>
            <a:r>
              <a:rPr lang="fr-FR" sz="3300" b="1" dirty="0" smtClean="0">
                <a:solidFill>
                  <a:schemeClr val="accent4">
                    <a:lumMod val="50000"/>
                  </a:schemeClr>
                </a:solidFill>
                <a:latin typeface="Garamond"/>
                <a:cs typeface="Garamond"/>
              </a:rPr>
              <a:t>5</a:t>
            </a:r>
            <a:endParaRPr lang="fr-FR" sz="3300" b="1" dirty="0">
              <a:solidFill>
                <a:schemeClr val="accent4">
                  <a:lumMod val="50000"/>
                </a:schemeClr>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5" name="Titre 1"/>
          <p:cNvSpPr txBox="1">
            <a:spLocks/>
          </p:cNvSpPr>
          <p:nvPr/>
        </p:nvSpPr>
        <p:spPr>
          <a:xfrm>
            <a:off x="481106" y="1509624"/>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startAt="2"/>
            </a:pPr>
            <a:r>
              <a:rPr lang="fr-FR" sz="2800" dirty="0" smtClean="0"/>
              <a:t>Babylone la prostituée (</a:t>
            </a:r>
            <a:r>
              <a:rPr lang="fr-FR" sz="2800" dirty="0" err="1" smtClean="0"/>
              <a:t>ch</a:t>
            </a:r>
            <a:r>
              <a:rPr lang="fr-FR" sz="2800" dirty="0" smtClean="0"/>
              <a:t> 17)</a:t>
            </a:r>
            <a:br>
              <a:rPr lang="fr-FR" sz="2800" dirty="0" smtClean="0"/>
            </a:br>
            <a:r>
              <a:rPr lang="fr-FR" sz="2800" dirty="0" smtClean="0"/>
              <a:t> </a:t>
            </a:r>
            <a:r>
              <a:rPr lang="fr-FR" sz="2800" b="1" dirty="0" smtClean="0">
                <a:solidFill>
                  <a:srgbClr val="000090"/>
                </a:solidFill>
                <a:latin typeface="Garamond"/>
                <a:cs typeface="Garamond"/>
              </a:rPr>
              <a:t>Représente </a:t>
            </a:r>
            <a:r>
              <a:rPr lang="fr-FR" sz="2800" b="1" dirty="0">
                <a:solidFill>
                  <a:srgbClr val="000090"/>
                </a:solidFill>
                <a:latin typeface="Garamond"/>
                <a:cs typeface="Garamond"/>
              </a:rPr>
              <a:t>le monde religieux infidèle</a:t>
            </a:r>
          </a:p>
          <a:p>
            <a:pPr marL="1337310" lvl="2" indent="-742950">
              <a:buFont typeface="+mj-ea"/>
              <a:buAutoNum type="circleNumDbPlain" startAt="2"/>
            </a:pPr>
            <a:endParaRPr lang="fr-FR" sz="2800" dirty="0"/>
          </a:p>
        </p:txBody>
      </p:sp>
      <p:sp>
        <p:nvSpPr>
          <p:cNvPr id="6" name="ZoneTexte 5"/>
          <p:cNvSpPr txBox="1"/>
          <p:nvPr/>
        </p:nvSpPr>
        <p:spPr>
          <a:xfrm>
            <a:off x="-1368778" y="2063533"/>
            <a:ext cx="1368778" cy="369332"/>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2428621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2432865"/>
            <a:ext cx="6983158" cy="3895022"/>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Pourquoi la prostituée représente-t-elle le monde religieux apostat ?</a:t>
            </a:r>
          </a:p>
          <a:p>
            <a:pPr marL="834390" lvl="2" indent="-514350">
              <a:lnSpc>
                <a:spcPct val="80000"/>
              </a:lnSpc>
              <a:buClr>
                <a:srgbClr val="000090"/>
              </a:buClr>
              <a:buFont typeface="+mj-lt"/>
              <a:buAutoNum type="alphaLcParenR" startAt="2"/>
            </a:pPr>
            <a:r>
              <a:rPr lang="fr-FR" sz="2400" b="1" dirty="0" smtClean="0">
                <a:solidFill>
                  <a:srgbClr val="000090"/>
                </a:solidFill>
                <a:latin typeface="Garamond"/>
                <a:cs typeface="Garamond"/>
              </a:rPr>
              <a:t>La prostituée représente effectivement autre chose que le pouvoir politique du temps de Néron ou du temps de la fin.</a:t>
            </a:r>
          </a:p>
          <a:p>
            <a:pPr lvl="2">
              <a:lnSpc>
                <a:spcPct val="80000"/>
              </a:lnSpc>
              <a:buClr>
                <a:srgbClr val="000090"/>
              </a:buClr>
              <a:buFont typeface="Wingdings" charset="2"/>
              <a:buChar char="§"/>
            </a:pPr>
            <a:r>
              <a:rPr lang="fr-FR" sz="2000" b="1" dirty="0">
                <a:solidFill>
                  <a:srgbClr val="000090"/>
                </a:solidFill>
                <a:latin typeface="Garamond"/>
                <a:cs typeface="Garamond"/>
              </a:rPr>
              <a:t>Rome sous Néron, selon les catholiques.</a:t>
            </a:r>
          </a:p>
          <a:p>
            <a:pPr lvl="2">
              <a:lnSpc>
                <a:spcPct val="80000"/>
              </a:lnSpc>
              <a:buClr>
                <a:srgbClr val="000090"/>
              </a:buClr>
              <a:buFont typeface="Wingdings" charset="2"/>
              <a:buChar char="§"/>
            </a:pPr>
            <a:r>
              <a:rPr lang="fr-FR" sz="2000" b="1" dirty="0">
                <a:solidFill>
                  <a:srgbClr val="000090"/>
                </a:solidFill>
                <a:latin typeface="Garamond"/>
                <a:cs typeface="Garamond"/>
              </a:rPr>
              <a:t>La Prostituée sera finalement persécutée par </a:t>
            </a:r>
            <a:r>
              <a:rPr lang="fr-FR" sz="2000" b="1" dirty="0" smtClean="0">
                <a:solidFill>
                  <a:srgbClr val="000090"/>
                </a:solidFill>
                <a:latin typeface="Garamond"/>
                <a:cs typeface="Garamond"/>
              </a:rPr>
              <a:t>l’</a:t>
            </a:r>
            <a:r>
              <a:rPr lang="fr-FR" sz="2000" b="1" dirty="0" err="1" smtClean="0">
                <a:solidFill>
                  <a:srgbClr val="000090"/>
                </a:solidFill>
                <a:latin typeface="Garamond"/>
                <a:cs typeface="Garamond"/>
              </a:rPr>
              <a:t>Antichrist</a:t>
            </a:r>
            <a:r>
              <a:rPr lang="fr-FR" sz="2000" b="1" dirty="0" smtClean="0">
                <a:solidFill>
                  <a:srgbClr val="000090"/>
                </a:solidFill>
                <a:latin typeface="Garamond"/>
                <a:cs typeface="Garamond"/>
              </a:rPr>
              <a:t>.</a:t>
            </a:r>
            <a:endParaRPr lang="fr-FR" sz="2000" b="1" dirty="0">
              <a:solidFill>
                <a:srgbClr val="000090"/>
              </a:solidFill>
              <a:latin typeface="Garamond"/>
              <a:cs typeface="Garamond"/>
            </a:endParaRPr>
          </a:p>
          <a:p>
            <a:pPr marL="2023110" lvl="7" indent="-514350">
              <a:lnSpc>
                <a:spcPct val="70000"/>
              </a:lnSpc>
              <a:buClr>
                <a:schemeClr val="tx1"/>
              </a:buClr>
              <a:buNone/>
            </a:pPr>
            <a:r>
              <a:rPr lang="fr-FR" sz="3300" b="1" dirty="0">
                <a:solidFill>
                  <a:schemeClr val="accent4">
                    <a:lumMod val="50000"/>
                  </a:schemeClr>
                </a:solidFill>
                <a:latin typeface="Garamond"/>
                <a:cs typeface="Garamond"/>
              </a:rPr>
              <a:t>Apocalypse 17.16</a:t>
            </a:r>
          </a:p>
          <a:p>
            <a:pPr marL="834390" lvl="2" indent="-514350">
              <a:lnSpc>
                <a:spcPct val="80000"/>
              </a:lnSpc>
              <a:buClr>
                <a:srgbClr val="000090"/>
              </a:buClr>
              <a:buFont typeface="+mj-lt"/>
              <a:buAutoNum type="alphaLcParenR" startAt="2"/>
            </a:pPr>
            <a:endParaRPr lang="fr-FR" sz="1600" b="1" dirty="0">
              <a:solidFill>
                <a:srgbClr val="000090"/>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5" name="Titre 1"/>
          <p:cNvSpPr txBox="1">
            <a:spLocks/>
          </p:cNvSpPr>
          <p:nvPr/>
        </p:nvSpPr>
        <p:spPr>
          <a:xfrm>
            <a:off x="481106" y="1509624"/>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startAt="2"/>
            </a:pPr>
            <a:r>
              <a:rPr lang="fr-FR" sz="2800" dirty="0" smtClean="0"/>
              <a:t>Babylone la prostituée</a:t>
            </a:r>
            <a:br>
              <a:rPr lang="fr-FR" sz="2800" dirty="0" smtClean="0"/>
            </a:br>
            <a:r>
              <a:rPr lang="fr-FR" sz="2800" b="1" dirty="0" smtClean="0">
                <a:solidFill>
                  <a:srgbClr val="000090"/>
                </a:solidFill>
                <a:latin typeface="Garamond"/>
                <a:cs typeface="Garamond"/>
              </a:rPr>
              <a:t>Représente </a:t>
            </a:r>
            <a:r>
              <a:rPr lang="fr-FR" sz="2800" b="1" dirty="0">
                <a:solidFill>
                  <a:srgbClr val="000090"/>
                </a:solidFill>
                <a:latin typeface="Garamond"/>
                <a:cs typeface="Garamond"/>
              </a:rPr>
              <a:t>le monde religieux infidèle</a:t>
            </a:r>
          </a:p>
          <a:p>
            <a:pPr marL="1337310" lvl="2" indent="-742950">
              <a:buFont typeface="+mj-ea"/>
              <a:buAutoNum type="circleNumDbPlain" startAt="2"/>
            </a:pPr>
            <a:endParaRPr lang="fr-FR" sz="2800" dirty="0"/>
          </a:p>
        </p:txBody>
      </p:sp>
      <p:sp>
        <p:nvSpPr>
          <p:cNvPr id="6" name="ZoneTexte 5"/>
          <p:cNvSpPr txBox="1"/>
          <p:nvPr/>
        </p:nvSpPr>
        <p:spPr>
          <a:xfrm>
            <a:off x="-1368778" y="2063533"/>
            <a:ext cx="1368778" cy="369332"/>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13628643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2217889"/>
            <a:ext cx="6983158" cy="4109998"/>
          </a:xfrm>
        </p:spPr>
        <p:txBody>
          <a:bodyPr>
            <a:normAutofit/>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La prostituée est une réplique satanique de l’épouse de l’agneau.</a:t>
            </a:r>
          </a:p>
          <a:p>
            <a:pPr marL="2023110" lvl="7" indent="-514350" algn="r">
              <a:lnSpc>
                <a:spcPct val="70000"/>
              </a:lnSpc>
              <a:buClr>
                <a:schemeClr val="tx1"/>
              </a:buClr>
              <a:buNone/>
            </a:pPr>
            <a:r>
              <a:rPr lang="fr-FR" sz="2400" dirty="0">
                <a:solidFill>
                  <a:schemeClr val="tx1"/>
                </a:solidFill>
                <a:latin typeface="Garamond"/>
                <a:cs typeface="Garamond"/>
              </a:rPr>
              <a:t>(p. 184/185)</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5" name="Titre 1"/>
          <p:cNvSpPr txBox="1">
            <a:spLocks/>
          </p:cNvSpPr>
          <p:nvPr/>
        </p:nvSpPr>
        <p:spPr>
          <a:xfrm>
            <a:off x="481106" y="1509624"/>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startAt="2"/>
            </a:pPr>
            <a:r>
              <a:rPr lang="fr-FR" sz="2800" dirty="0" smtClean="0"/>
              <a:t>Babylone la prostituée</a:t>
            </a:r>
            <a:br>
              <a:rPr lang="fr-FR" sz="2800" dirty="0" smtClean="0"/>
            </a:br>
            <a:endParaRPr lang="fr-FR" sz="2800" dirty="0"/>
          </a:p>
        </p:txBody>
      </p:sp>
      <p:sp>
        <p:nvSpPr>
          <p:cNvPr id="6" name="ZoneTexte 5"/>
          <p:cNvSpPr txBox="1"/>
          <p:nvPr/>
        </p:nvSpPr>
        <p:spPr>
          <a:xfrm>
            <a:off x="-1368778" y="2063533"/>
            <a:ext cx="1368778" cy="369332"/>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3147255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7809250" cy="5750674"/>
          </a:xfrm>
        </p:spPr>
        <p:txBody>
          <a:bodyPr>
            <a:normAutofit lnSpcReduction="10000"/>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Le mystère de la femme et de la bête</a:t>
            </a:r>
          </a:p>
          <a:p>
            <a:pPr marL="1126998" lvl="4" indent="-514350">
              <a:lnSpc>
                <a:spcPct val="90000"/>
              </a:lnSpc>
              <a:buClr>
                <a:schemeClr val="tx1"/>
              </a:buClr>
              <a:buNone/>
            </a:pPr>
            <a:r>
              <a:rPr lang="fr-FR" sz="2800" dirty="0">
                <a:solidFill>
                  <a:schemeClr val="tx1"/>
                </a:solidFill>
                <a:latin typeface="Garamond"/>
                <a:cs typeface="Garamond"/>
              </a:rPr>
              <a:t>La véritable église étant absente, le </a:t>
            </a:r>
            <a:r>
              <a:rPr lang="fr-FR" sz="2800" dirty="0" smtClean="0">
                <a:solidFill>
                  <a:schemeClr val="tx1"/>
                </a:solidFill>
                <a:latin typeface="Garamond"/>
                <a:cs typeface="Garamond"/>
              </a:rPr>
              <a:t>péché </a:t>
            </a:r>
            <a:r>
              <a:rPr lang="fr-FR" sz="2800" dirty="0">
                <a:solidFill>
                  <a:schemeClr val="tx1"/>
                </a:solidFill>
                <a:latin typeface="Garamond"/>
                <a:cs typeface="Garamond"/>
              </a:rPr>
              <a:t>s’étalera au grand jour. Quant la prostituée sera démasquée, le monde comprendra tous les crimes qui se cachent derrière la fausse </a:t>
            </a:r>
            <a:r>
              <a:rPr lang="fr-FR" sz="2800" dirty="0" smtClean="0">
                <a:solidFill>
                  <a:schemeClr val="tx1"/>
                </a:solidFill>
                <a:latin typeface="Garamond"/>
                <a:cs typeface="Garamond"/>
              </a:rPr>
              <a:t>religion.</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Apocalypse 17.5/7</a:t>
            </a:r>
          </a:p>
          <a:p>
            <a:pPr marL="560070" indent="-514350">
              <a:buClr>
                <a:schemeClr val="accent5"/>
              </a:buClr>
              <a:buFont typeface="+mj-lt"/>
              <a:buAutoNum type="arabicPeriod" startAt="3"/>
            </a:pPr>
            <a:r>
              <a:rPr lang="fr-FR" sz="2800" b="1" dirty="0" smtClean="0">
                <a:solidFill>
                  <a:schemeClr val="accent6"/>
                </a:solidFill>
                <a:latin typeface="Garamond"/>
                <a:cs typeface="Garamond"/>
              </a:rPr>
              <a:t>La prostituée est le chef d’œuvre de Satan.</a:t>
            </a:r>
          </a:p>
          <a:p>
            <a:pPr marL="1126998" lvl="4" indent="-514350">
              <a:lnSpc>
                <a:spcPct val="90000"/>
              </a:lnSpc>
              <a:buClr>
                <a:schemeClr val="tx1"/>
              </a:buClr>
              <a:buNone/>
            </a:pPr>
            <a:r>
              <a:rPr lang="fr-FR" sz="2800" dirty="0">
                <a:solidFill>
                  <a:schemeClr val="tx1"/>
                </a:solidFill>
                <a:latin typeface="Garamond"/>
                <a:cs typeface="Garamond"/>
              </a:rPr>
              <a:t>Elle attire et </a:t>
            </a:r>
            <a:r>
              <a:rPr lang="fr-FR" sz="2800" dirty="0" smtClean="0">
                <a:solidFill>
                  <a:schemeClr val="tx1"/>
                </a:solidFill>
                <a:latin typeface="Garamond"/>
                <a:cs typeface="Garamond"/>
              </a:rPr>
              <a:t>séduit.</a:t>
            </a:r>
            <a:endParaRPr lang="fr-FR" sz="2800" dirty="0">
              <a:solidFill>
                <a:schemeClr val="tx1"/>
              </a:solidFill>
              <a:latin typeface="Garamond"/>
              <a:cs typeface="Garamond"/>
            </a:endParaRPr>
          </a:p>
          <a:p>
            <a:pPr marL="2023110" lvl="7" indent="-514350">
              <a:lnSpc>
                <a:spcPct val="70000"/>
              </a:lnSpc>
              <a:buClr>
                <a:schemeClr val="tx1"/>
              </a:buClr>
              <a:buNone/>
            </a:pPr>
            <a:r>
              <a:rPr lang="fr-FR" sz="3400" b="1" dirty="0">
                <a:solidFill>
                  <a:schemeClr val="accent4">
                    <a:lumMod val="50000"/>
                  </a:schemeClr>
                </a:solidFill>
                <a:latin typeface="Garamond"/>
                <a:cs typeface="Garamond"/>
              </a:rPr>
              <a:t>Apocalypse 17.2; 18.23</a:t>
            </a:r>
          </a:p>
          <a:p>
            <a:pPr marL="560070" indent="-514350">
              <a:buClr>
                <a:schemeClr val="accent5"/>
              </a:buClr>
              <a:buFont typeface="+mj-lt"/>
              <a:buAutoNum type="arabicPeriod" startAt="3"/>
            </a:pPr>
            <a:r>
              <a:rPr lang="fr-FR" sz="2800" b="1" dirty="0" smtClean="0">
                <a:solidFill>
                  <a:schemeClr val="accent6"/>
                </a:solidFill>
                <a:latin typeface="Garamond"/>
                <a:cs typeface="Garamond"/>
              </a:rPr>
              <a:t>Babylone la grande est la mère des impudiques et des abominations de la terre.</a:t>
            </a:r>
          </a:p>
          <a:p>
            <a:pPr marL="2023110" lvl="7" indent="-514350">
              <a:lnSpc>
                <a:spcPct val="70000"/>
              </a:lnSpc>
              <a:buClr>
                <a:schemeClr val="tx1"/>
              </a:buClr>
              <a:buNone/>
            </a:pPr>
            <a:r>
              <a:rPr lang="fr-FR" sz="3400" b="1" dirty="0">
                <a:solidFill>
                  <a:schemeClr val="accent4">
                    <a:lumMod val="50000"/>
                  </a:schemeClr>
                </a:solidFill>
                <a:latin typeface="Garamond"/>
                <a:cs typeface="Garamond"/>
              </a:rPr>
              <a:t>Apocalypse 17.5</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4208947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7823848" cy="5750674"/>
          </a:xfrm>
        </p:spPr>
        <p:txBody>
          <a:bodyPr>
            <a:normAutofit/>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Y </a:t>
            </a:r>
            <a:r>
              <a:rPr lang="fr-FR" sz="2800" b="1" dirty="0">
                <a:solidFill>
                  <a:schemeClr val="accent6"/>
                </a:solidFill>
                <a:latin typeface="Garamond"/>
                <a:cs typeface="Garamond"/>
              </a:rPr>
              <a:t>a-t-il un rapport entre la femme prostituée et Rome ?</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prostituée,  « c’est la grande ville qui a la royauté sur les rois de la terre ».</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assise sur sept montagnes.</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portée par l’empire romain représenté ici par la bête.</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assise sur des peuples, des foules, des nations et des langues.</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revêtue de pourpre et d’écarlate.</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parée d’or, de pierres précieuses et de perles. Elle tient en sa main une coupe d’or.</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La femme est ivre du sang des saints et des témoins de Jésus.</a:t>
            </a:r>
          </a:p>
          <a:p>
            <a:pPr marL="834390" lvl="2" indent="-514350">
              <a:lnSpc>
                <a:spcPct val="80000"/>
              </a:lnSpc>
              <a:buClr>
                <a:srgbClr val="000090"/>
              </a:buClr>
              <a:buFont typeface="+mj-lt"/>
              <a:buAutoNum type="alphaLcParenR"/>
            </a:pPr>
            <a:r>
              <a:rPr lang="fr-FR" sz="2000" b="1" dirty="0" smtClean="0">
                <a:solidFill>
                  <a:srgbClr val="000090"/>
                </a:solidFill>
                <a:latin typeface="Garamond"/>
                <a:cs typeface="Garamond"/>
              </a:rPr>
              <a:t>Elle recherche l’appui et le commerce des rois de la terre.</a:t>
            </a:r>
            <a:endParaRPr lang="fr-FR" sz="3600" b="1" dirty="0">
              <a:solidFill>
                <a:schemeClr val="accent6"/>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646358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8042822" cy="5750674"/>
          </a:xfrm>
        </p:spPr>
        <p:txBody>
          <a:bodyPr>
            <a:normAutofit fontScale="92500" lnSpcReduction="10000"/>
          </a:bodyPr>
          <a:lstStyle/>
          <a:p>
            <a:pPr marL="560070" indent="-514350">
              <a:buClr>
                <a:schemeClr val="accent5"/>
              </a:buClr>
              <a:buFont typeface="+mj-lt"/>
              <a:buAutoNum type="arabicPeriod" startAt="7"/>
            </a:pPr>
            <a:r>
              <a:rPr lang="fr-FR" sz="2800" b="1" dirty="0" smtClean="0">
                <a:solidFill>
                  <a:schemeClr val="accent6"/>
                </a:solidFill>
                <a:latin typeface="Garamond"/>
                <a:cs typeface="Garamond"/>
              </a:rPr>
              <a:t>Quelles places les autres confessions peuvent-elles avoir dans la grande Babylone ?</a:t>
            </a:r>
          </a:p>
          <a:p>
            <a:pPr marL="1126998" lvl="4" indent="-514350">
              <a:lnSpc>
                <a:spcPct val="90000"/>
              </a:lnSpc>
              <a:buClr>
                <a:schemeClr val="tx1"/>
              </a:buClr>
              <a:buNone/>
            </a:pPr>
            <a:r>
              <a:rPr lang="fr-FR" sz="2600" dirty="0">
                <a:solidFill>
                  <a:schemeClr val="tx1"/>
                </a:solidFill>
                <a:latin typeface="Garamond"/>
                <a:cs typeface="Garamond"/>
              </a:rPr>
              <a:t>Des catholiques, des protestants, des orthodoxes, et même des évangéliques feront partie de </a:t>
            </a:r>
            <a:r>
              <a:rPr lang="fr-FR" sz="2600" dirty="0" smtClean="0">
                <a:solidFill>
                  <a:schemeClr val="tx1"/>
                </a:solidFill>
                <a:latin typeface="Garamond"/>
                <a:cs typeface="Garamond"/>
              </a:rPr>
              <a:t>Babylone.</a:t>
            </a:r>
            <a:endParaRPr lang="fr-FR" sz="2600" dirty="0">
              <a:solidFill>
                <a:schemeClr val="tx1"/>
              </a:solidFill>
              <a:latin typeface="Garamond"/>
              <a:cs typeface="Garamond"/>
            </a:endParaRPr>
          </a:p>
          <a:p>
            <a:pPr marL="560070" indent="-514350">
              <a:buClr>
                <a:schemeClr val="accent5"/>
              </a:buClr>
              <a:buFont typeface="+mj-lt"/>
              <a:buAutoNum type="arabicPeriod" startAt="7"/>
            </a:pPr>
            <a:r>
              <a:rPr lang="fr-FR" sz="2800" b="1" dirty="0" smtClean="0">
                <a:solidFill>
                  <a:schemeClr val="accent6"/>
                </a:solidFill>
                <a:latin typeface="Garamond"/>
                <a:cs typeface="Garamond"/>
              </a:rPr>
              <a:t>Quelle sera la dernière évolution de Babylone la prostituée ?</a:t>
            </a:r>
          </a:p>
          <a:p>
            <a:pPr marL="1126998" lvl="4" indent="-514350">
              <a:lnSpc>
                <a:spcPct val="90000"/>
              </a:lnSpc>
              <a:buClr>
                <a:schemeClr val="tx1"/>
              </a:buClr>
              <a:buNone/>
            </a:pPr>
            <a:r>
              <a:rPr lang="fr-FR" sz="2600" dirty="0">
                <a:solidFill>
                  <a:schemeClr val="tx1"/>
                </a:solidFill>
                <a:latin typeface="Garamond"/>
                <a:cs typeface="Garamond"/>
              </a:rPr>
              <a:t>L’œcuménisme s’étend à toutes les religions.</a:t>
            </a:r>
          </a:p>
          <a:p>
            <a:pPr marL="560070" indent="-514350">
              <a:buClr>
                <a:schemeClr val="accent5"/>
              </a:buClr>
              <a:buFont typeface="+mj-lt"/>
              <a:buAutoNum type="arabicPeriod" startAt="7"/>
            </a:pPr>
            <a:r>
              <a:rPr lang="fr-FR" sz="2800" b="1" dirty="0" smtClean="0">
                <a:solidFill>
                  <a:schemeClr val="accent6"/>
                </a:solidFill>
                <a:latin typeface="Garamond"/>
                <a:cs typeface="Garamond"/>
              </a:rPr>
              <a:t>Quel sera le jugement de la prostituée ?</a:t>
            </a:r>
          </a:p>
          <a:p>
            <a:pPr marL="1126998" lvl="4" indent="-514350">
              <a:lnSpc>
                <a:spcPct val="90000"/>
              </a:lnSpc>
              <a:buClr>
                <a:schemeClr val="tx1"/>
              </a:buClr>
              <a:buNone/>
            </a:pPr>
            <a:r>
              <a:rPr lang="fr-FR" sz="2600" dirty="0">
                <a:solidFill>
                  <a:schemeClr val="tx1"/>
                </a:solidFill>
                <a:latin typeface="Garamond"/>
                <a:cs typeface="Garamond"/>
              </a:rPr>
              <a:t>L’église </a:t>
            </a:r>
            <a:r>
              <a:rPr lang="fr-FR" sz="2600" dirty="0" err="1">
                <a:solidFill>
                  <a:schemeClr val="tx1"/>
                </a:solidFill>
                <a:latin typeface="Garamond"/>
                <a:cs typeface="Garamond"/>
              </a:rPr>
              <a:t>apostate</a:t>
            </a:r>
            <a:r>
              <a:rPr lang="fr-FR" sz="2600" dirty="0">
                <a:solidFill>
                  <a:schemeClr val="tx1"/>
                </a:solidFill>
                <a:latin typeface="Garamond"/>
                <a:cs typeface="Garamond"/>
              </a:rPr>
              <a:t> a déjà connu des persécutions (révolution française) mais les jugements sont à venir.</a:t>
            </a:r>
          </a:p>
          <a:p>
            <a:pPr marL="2023110" lvl="7" indent="-514350">
              <a:lnSpc>
                <a:spcPct val="80000"/>
              </a:lnSpc>
              <a:buClr>
                <a:schemeClr val="tx1"/>
              </a:buClr>
              <a:buNone/>
            </a:pPr>
            <a:r>
              <a:rPr lang="fr-FR" sz="3600" b="1" dirty="0">
                <a:solidFill>
                  <a:schemeClr val="accent4">
                    <a:lumMod val="50000"/>
                  </a:schemeClr>
                </a:solidFill>
                <a:latin typeface="Garamond"/>
                <a:cs typeface="Garamond"/>
              </a:rPr>
              <a:t>1 Pierre 4.17</a:t>
            </a:r>
          </a:p>
          <a:p>
            <a:pPr marL="1126998" lvl="4" indent="-514350">
              <a:lnSpc>
                <a:spcPct val="90000"/>
              </a:lnSpc>
              <a:buClr>
                <a:schemeClr val="tx1"/>
              </a:buClr>
              <a:buNone/>
            </a:pPr>
            <a:r>
              <a:rPr lang="fr-FR" sz="2600" dirty="0">
                <a:solidFill>
                  <a:schemeClr val="tx1"/>
                </a:solidFill>
                <a:latin typeface="Garamond"/>
                <a:cs typeface="Garamond"/>
              </a:rPr>
              <a:t>La Bête détruira la grande prostituée.</a:t>
            </a:r>
          </a:p>
          <a:p>
            <a:pPr marL="2023110" lvl="7" indent="-514350">
              <a:lnSpc>
                <a:spcPct val="80000"/>
              </a:lnSpc>
              <a:buClr>
                <a:schemeClr val="tx1"/>
              </a:buClr>
              <a:buNone/>
            </a:pPr>
            <a:r>
              <a:rPr lang="fr-FR" sz="3600" b="1" dirty="0">
                <a:solidFill>
                  <a:schemeClr val="accent4">
                    <a:lumMod val="50000"/>
                  </a:schemeClr>
                </a:solidFill>
                <a:latin typeface="Garamond"/>
                <a:cs typeface="Garamond"/>
              </a:rPr>
              <a:t>Apocalypse 17.16/17</a:t>
            </a:r>
          </a:p>
          <a:p>
            <a:pPr marL="560070" indent="-514350">
              <a:buClr>
                <a:schemeClr val="accent5"/>
              </a:buClr>
              <a:buFont typeface="+mj-lt"/>
              <a:buAutoNum type="arabicPeriod" startAt="7"/>
            </a:pPr>
            <a:endParaRPr lang="fr-FR" sz="1600" b="1" dirty="0" smtClean="0">
              <a:solidFill>
                <a:srgbClr val="000090"/>
              </a:solidFill>
              <a:latin typeface="Garamond"/>
              <a:cs typeface="Garamond"/>
            </a:endParaRPr>
          </a:p>
          <a:p>
            <a:pPr marL="560070" indent="-514350">
              <a:buClr>
                <a:schemeClr val="accent5"/>
              </a:buClr>
              <a:buFont typeface="+mj-lt"/>
              <a:buAutoNum type="arabicPeriod" startAt="7"/>
            </a:pPr>
            <a:endParaRPr lang="fr-FR" sz="1600" b="1" dirty="0">
              <a:solidFill>
                <a:srgbClr val="000090"/>
              </a:solidFill>
              <a:latin typeface="Garamond"/>
              <a:cs typeface="Garamond"/>
            </a:endParaRPr>
          </a:p>
          <a:p>
            <a:pPr marL="560070" indent="-514350">
              <a:buClr>
                <a:schemeClr val="accent5"/>
              </a:buClr>
              <a:buFont typeface="+mj-lt"/>
              <a:buAutoNum type="arabicPeriod" startAt="7"/>
            </a:pPr>
            <a:endParaRPr lang="fr-FR" sz="1600" b="1" dirty="0" smtClean="0">
              <a:solidFill>
                <a:srgbClr val="000090"/>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815840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1000"/>
                                        <p:tgtEl>
                                          <p:spTgt spid="3">
                                            <p:txEl>
                                              <p:pRg st="7" end="7"/>
                                            </p:txEl>
                                          </p:spTgt>
                                        </p:tgtEl>
                                      </p:cBhvr>
                                    </p:animEffect>
                                    <p:anim calcmode="lin" valueType="num">
                                      <p:cBhvr>
                                        <p:cTn id="6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p:cTn id="75"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78"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2432865"/>
            <a:ext cx="6983158" cy="3895021"/>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La grande ville symbolise tout notre monde économique et social concentré surtout dans les centres urbains.</a:t>
            </a:r>
          </a:p>
          <a:p>
            <a:pPr marL="1126998" lvl="4" indent="-514350">
              <a:lnSpc>
                <a:spcPct val="90000"/>
              </a:lnSpc>
              <a:buClr>
                <a:schemeClr val="tx1"/>
              </a:buClr>
              <a:buNone/>
            </a:pPr>
            <a:r>
              <a:rPr lang="fr-FR" sz="2600" dirty="0">
                <a:solidFill>
                  <a:schemeClr val="tx1"/>
                </a:solidFill>
                <a:latin typeface="Garamond"/>
                <a:cs typeface="Garamond"/>
              </a:rPr>
              <a:t>Symbole de la puissance de Chaldéens.</a:t>
            </a:r>
          </a:p>
          <a:p>
            <a:pPr marL="1126998" lvl="4" indent="-514350">
              <a:lnSpc>
                <a:spcPct val="90000"/>
              </a:lnSpc>
              <a:buClr>
                <a:schemeClr val="tx1"/>
              </a:buClr>
              <a:buNone/>
            </a:pPr>
            <a:r>
              <a:rPr lang="fr-FR" sz="2600" dirty="0">
                <a:solidFill>
                  <a:schemeClr val="tx1"/>
                </a:solidFill>
                <a:latin typeface="Garamond"/>
                <a:cs typeface="Garamond"/>
              </a:rPr>
              <a:t>Aujourd’hui, le pouvoir économique </a:t>
            </a:r>
            <a:r>
              <a:rPr lang="fr-FR" sz="2600" dirty="0" smtClean="0">
                <a:solidFill>
                  <a:schemeClr val="tx1"/>
                </a:solidFill>
                <a:latin typeface="Garamond"/>
                <a:cs typeface="Garamond"/>
              </a:rPr>
              <a:t>se concentre </a:t>
            </a:r>
            <a:r>
              <a:rPr lang="fr-FR" sz="2600" dirty="0">
                <a:solidFill>
                  <a:schemeClr val="tx1"/>
                </a:solidFill>
                <a:latin typeface="Garamond"/>
                <a:cs typeface="Garamond"/>
              </a:rPr>
              <a:t>dans les villes.</a:t>
            </a:r>
          </a:p>
          <a:p>
            <a:pPr marL="1126998" lvl="4" indent="-514350">
              <a:lnSpc>
                <a:spcPct val="90000"/>
              </a:lnSpc>
              <a:buClr>
                <a:schemeClr val="tx1"/>
              </a:buClr>
              <a:buNone/>
            </a:pPr>
            <a:r>
              <a:rPr lang="fr-FR" sz="2600" dirty="0">
                <a:solidFill>
                  <a:schemeClr val="tx1"/>
                </a:solidFill>
                <a:latin typeface="Garamond"/>
                <a:cs typeface="Garamond"/>
              </a:rPr>
              <a:t>Les villes proviennent de la civilisation de Caïn.</a:t>
            </a:r>
          </a:p>
          <a:p>
            <a:pPr marL="2023110" lvl="7" indent="-514350">
              <a:lnSpc>
                <a:spcPct val="70000"/>
              </a:lnSpc>
              <a:buClr>
                <a:schemeClr val="tx1"/>
              </a:buClr>
              <a:buNone/>
            </a:pPr>
            <a:r>
              <a:rPr lang="fr-FR" sz="3300" b="1" dirty="0">
                <a:solidFill>
                  <a:schemeClr val="accent4">
                    <a:lumMod val="50000"/>
                  </a:schemeClr>
                </a:solidFill>
                <a:latin typeface="Garamond"/>
                <a:cs typeface="Garamond"/>
              </a:rPr>
              <a:t>Genèse 4.17</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5" name="Titre 1"/>
          <p:cNvSpPr txBox="1">
            <a:spLocks/>
          </p:cNvSpPr>
          <p:nvPr/>
        </p:nvSpPr>
        <p:spPr>
          <a:xfrm>
            <a:off x="481106" y="1509624"/>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startAt="3"/>
            </a:pPr>
            <a:r>
              <a:rPr lang="fr-FR" sz="2800" dirty="0" smtClean="0"/>
              <a:t>Babylone, la grande ville (</a:t>
            </a:r>
            <a:r>
              <a:rPr lang="fr-FR" sz="2800" dirty="0" err="1" smtClean="0"/>
              <a:t>ch</a:t>
            </a:r>
            <a:r>
              <a:rPr lang="fr-FR" sz="2800" dirty="0" smtClean="0"/>
              <a:t> 18)</a:t>
            </a:r>
          </a:p>
          <a:p>
            <a:pPr marL="594360" lvl="2"/>
            <a:r>
              <a:rPr lang="fr-FR" sz="2800" b="1" dirty="0">
                <a:solidFill>
                  <a:srgbClr val="000090"/>
                </a:solidFill>
                <a:latin typeface="Garamond"/>
                <a:cs typeface="Garamond"/>
              </a:rPr>
              <a:t>Représente le monde économique et social</a:t>
            </a:r>
            <a:r>
              <a:rPr lang="fr-FR" sz="2800" dirty="0" smtClean="0"/>
              <a:t/>
            </a:r>
            <a:br>
              <a:rPr lang="fr-FR" sz="2800" dirty="0" smtClean="0"/>
            </a:br>
            <a:endParaRPr lang="fr-FR" sz="2800"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400076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65764"/>
            <a:ext cx="8083176" cy="865028"/>
          </a:xfrm>
        </p:spPr>
        <p:txBody>
          <a:bodyPr/>
          <a:lstStyle/>
          <a:p>
            <a:pPr marL="742950" indent="-742950" algn="l">
              <a:buClrTx/>
              <a:buFont typeface="+mj-lt"/>
              <a:buAutoNum type="alphaUcPeriod" startAt="6"/>
            </a:pPr>
            <a:r>
              <a:rPr lang="fr-FR" sz="4000" dirty="0" smtClean="0">
                <a:latin typeface="Garamond"/>
                <a:cs typeface="Garamond"/>
              </a:rPr>
              <a:t>Babylone la grande</a:t>
            </a:r>
            <a:br>
              <a:rPr lang="fr-FR" sz="4000" dirty="0" smtClean="0">
                <a:latin typeface="Garamond"/>
                <a:cs typeface="Garamond"/>
              </a:rPr>
            </a:br>
            <a:endParaRPr lang="fr-FR" sz="4000" dirty="0">
              <a:latin typeface="Garamond"/>
              <a:cs typeface="Garamond"/>
            </a:endParaRPr>
          </a:p>
        </p:txBody>
      </p:sp>
      <p:sp>
        <p:nvSpPr>
          <p:cNvPr id="3" name="Espace réservé du contenu 2"/>
          <p:cNvSpPr>
            <a:spLocks noGrp="1"/>
          </p:cNvSpPr>
          <p:nvPr>
            <p:ph sz="quarter" idx="13"/>
          </p:nvPr>
        </p:nvSpPr>
        <p:spPr>
          <a:xfrm>
            <a:off x="672353" y="1805343"/>
            <a:ext cx="6983158" cy="4709010"/>
          </a:xfrm>
        </p:spPr>
        <p:txBody>
          <a:bodyPr>
            <a:normAutofit fontScale="70000" lnSpcReduction="20000"/>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C’est par la grande ville que passe tout le commerce de la terre.</a:t>
            </a:r>
          </a:p>
          <a:p>
            <a:pPr marL="880110" lvl="1" indent="-514350">
              <a:buClr>
                <a:srgbClr val="000090"/>
              </a:buClr>
              <a:buFont typeface="+mj-lt"/>
              <a:buAutoNum type="alphaLcParenR"/>
            </a:pPr>
            <a:r>
              <a:rPr lang="fr-FR" sz="3100" b="1" dirty="0" smtClean="0">
                <a:solidFill>
                  <a:srgbClr val="000090"/>
                </a:solidFill>
                <a:latin typeface="Garamond"/>
                <a:cs typeface="Garamond"/>
              </a:rPr>
              <a:t>C’est chez elle que se trouvent tous les marchands de la terre</a:t>
            </a:r>
            <a:r>
              <a:rPr lang="fr-FR" sz="2600" b="1" dirty="0" smtClean="0">
                <a:solidFill>
                  <a:srgbClr val="000090"/>
                </a:solidFill>
                <a:latin typeface="Garamond"/>
                <a:cs typeface="Garamond"/>
              </a:rPr>
              <a:t>.</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18.3, 11, 15, 23</a:t>
            </a:r>
          </a:p>
          <a:p>
            <a:pPr marL="880110" lvl="1" indent="-514350">
              <a:buClr>
                <a:srgbClr val="000090"/>
              </a:buClr>
              <a:buFont typeface="+mj-lt"/>
              <a:buAutoNum type="alphaLcParenR"/>
            </a:pPr>
            <a:r>
              <a:rPr lang="fr-FR" sz="3100" b="1" dirty="0" smtClean="0">
                <a:solidFill>
                  <a:srgbClr val="000090"/>
                </a:solidFill>
                <a:latin typeface="Garamond"/>
                <a:cs typeface="Garamond"/>
              </a:rPr>
              <a:t>C’est vers la grande ville que se dirige aussi tout le trafic maritime.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18.17,19</a:t>
            </a:r>
          </a:p>
          <a:p>
            <a:pPr marL="880110" lvl="1" indent="-514350">
              <a:buClr>
                <a:srgbClr val="000090"/>
              </a:buClr>
              <a:buFont typeface="+mj-lt"/>
              <a:buAutoNum type="alphaLcParenR"/>
            </a:pPr>
            <a:r>
              <a:rPr lang="fr-FR" sz="3100" b="1" dirty="0" smtClean="0">
                <a:solidFill>
                  <a:srgbClr val="000090"/>
                </a:solidFill>
                <a:latin typeface="Garamond"/>
                <a:cs typeface="Garamond"/>
              </a:rPr>
              <a:t>Toutes les denrées connues sous le ciel se vendront et s’achèteront dans la grande ville.</a:t>
            </a:r>
          </a:p>
          <a:p>
            <a:pPr marL="2023110" lvl="7" indent="-514350">
              <a:lnSpc>
                <a:spcPct val="90000"/>
              </a:lnSpc>
              <a:buClr>
                <a:schemeClr val="tx1"/>
              </a:buClr>
              <a:buNone/>
            </a:pPr>
            <a:r>
              <a:rPr lang="fr-FR" sz="3900" b="1" dirty="0">
                <a:solidFill>
                  <a:schemeClr val="accent4">
                    <a:lumMod val="50000"/>
                  </a:schemeClr>
                </a:solidFill>
                <a:latin typeface="Garamond"/>
                <a:cs typeface="Garamond"/>
              </a:rPr>
              <a:t>Apocalypse 18.12/13</a:t>
            </a:r>
          </a:p>
          <a:p>
            <a:pPr marL="1126998" lvl="4" indent="-514350">
              <a:lnSpc>
                <a:spcPct val="110000"/>
              </a:lnSpc>
              <a:buClr>
                <a:schemeClr val="tx1"/>
              </a:buClr>
              <a:buFont typeface="Arial"/>
              <a:buChar char="•"/>
            </a:pPr>
            <a:r>
              <a:rPr lang="fr-FR" sz="2600" dirty="0">
                <a:solidFill>
                  <a:schemeClr val="tx1"/>
                </a:solidFill>
                <a:latin typeface="Garamond"/>
                <a:cs typeface="Garamond"/>
              </a:rPr>
              <a:t>De l’or (12)</a:t>
            </a:r>
          </a:p>
          <a:p>
            <a:pPr marL="1126998" lvl="4" indent="-514350">
              <a:lnSpc>
                <a:spcPct val="110000"/>
              </a:lnSpc>
              <a:buClr>
                <a:schemeClr val="tx1"/>
              </a:buClr>
              <a:buFont typeface="Arial"/>
              <a:buChar char="•"/>
            </a:pPr>
            <a:r>
              <a:rPr lang="fr-FR" sz="2600" dirty="0">
                <a:solidFill>
                  <a:schemeClr val="tx1"/>
                </a:solidFill>
                <a:latin typeface="Garamond"/>
                <a:cs typeface="Garamond"/>
              </a:rPr>
              <a:t>Des âmes humaines (13)</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5" name="Titre 1"/>
          <p:cNvSpPr txBox="1">
            <a:spLocks/>
          </p:cNvSpPr>
          <p:nvPr/>
        </p:nvSpPr>
        <p:spPr>
          <a:xfrm>
            <a:off x="481106" y="1240686"/>
            <a:ext cx="8083176" cy="8650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337310" lvl="2" indent="-742950">
              <a:buFont typeface="+mj-ea"/>
              <a:buAutoNum type="circleNumDbPlain" startAt="3"/>
            </a:pPr>
            <a:r>
              <a:rPr lang="fr-FR" sz="2800" dirty="0" smtClean="0"/>
              <a:t>Babylone, la grande ville</a:t>
            </a:r>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3317037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 calcmode="lin" valueType="num">
                                      <p:cBhvr>
                                        <p:cTn id="5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3" end="3"/>
                                            </p:txEl>
                                          </p:spTgt>
                                        </p:tgtEl>
                                      </p:cBhvr>
                                    </p:animEffect>
                                  </p:childTnLst>
                                </p:cTn>
                              </p:par>
                              <p:par>
                                <p:cTn id="67" presetID="25" presetClass="entr" presetSubtype="0" fill="hold" nodeType="with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 calcmode="lin" valueType="num">
                                      <p:cBhvr>
                                        <p:cTn id="6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7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
                                            <p:txEl>
                                              <p:pRg st="4" end="4"/>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7" presetClass="entr" presetSubtype="0" fill="hold" nodeType="clickEffect">
                                  <p:stCondLst>
                                    <p:cond delay="0"/>
                                  </p:stCondLst>
                                  <p:childTnLst>
                                    <p:set>
                                      <p:cBhvr>
                                        <p:cTn id="80" dur="1" fill="hold">
                                          <p:stCondLst>
                                            <p:cond delay="0"/>
                                          </p:stCondLst>
                                        </p:cTn>
                                        <p:tgtEl>
                                          <p:spTgt spid="3">
                                            <p:txEl>
                                              <p:pRg st="5" end="5"/>
                                            </p:txEl>
                                          </p:spTgt>
                                        </p:tgtEl>
                                        <p:attrNameLst>
                                          <p:attrName>style.visibility</p:attrName>
                                        </p:attrNameLst>
                                      </p:cBhvr>
                                      <p:to>
                                        <p:strVal val="visible"/>
                                      </p:to>
                                    </p:set>
                                    <p:animEffect transition="in" filter="fade">
                                      <p:cBhvr>
                                        <p:cTn id="81" dur="1000"/>
                                        <p:tgtEl>
                                          <p:spTgt spid="3">
                                            <p:txEl>
                                              <p:pRg st="5" end="5"/>
                                            </p:txEl>
                                          </p:spTgt>
                                        </p:tgtEl>
                                      </p:cBhvr>
                                    </p:animEffect>
                                    <p:anim calcmode="lin" valueType="num">
                                      <p:cBhvr>
                                        <p:cTn id="8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8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5" presetClass="entr" presetSubtype="0" fill="hold" nodeType="clickEffect">
                                  <p:stCondLst>
                                    <p:cond delay="0"/>
                                  </p:stCondLst>
                                  <p:childTnLst>
                                    <p:set>
                                      <p:cBhvr>
                                        <p:cTn id="88" dur="1" fill="hold">
                                          <p:stCondLst>
                                            <p:cond delay="0"/>
                                          </p:stCondLst>
                                        </p:cTn>
                                        <p:tgtEl>
                                          <p:spTgt spid="3">
                                            <p:txEl>
                                              <p:pRg st="1" end="1"/>
                                            </p:txEl>
                                          </p:spTgt>
                                        </p:tgtEl>
                                        <p:attrNameLst>
                                          <p:attrName>style.visibility</p:attrName>
                                        </p:attrNameLst>
                                      </p:cBhvr>
                                      <p:to>
                                        <p:strVal val="visible"/>
                                      </p:to>
                                    </p:set>
                                    <p:anim calcmode="lin" valueType="num">
                                      <p:cBhvr>
                                        <p:cTn id="8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9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3">
                                            <p:txEl>
                                              <p:pRg st="1" end="1"/>
                                            </p:txEl>
                                          </p:spTgt>
                                        </p:tgtEl>
                                      </p:cBhvr>
                                    </p:animEffect>
                                  </p:childTnLst>
                                </p:cTn>
                              </p:par>
                              <p:par>
                                <p:cTn id="97" presetID="25" presetClass="entr" presetSubtype="0" fill="hold" nodeType="withEffect">
                                  <p:stCondLst>
                                    <p:cond delay="0"/>
                                  </p:stCondLst>
                                  <p:childTnLst>
                                    <p:set>
                                      <p:cBhvr>
                                        <p:cTn id="98" dur="1" fill="hold">
                                          <p:stCondLst>
                                            <p:cond delay="0"/>
                                          </p:stCondLst>
                                        </p:cTn>
                                        <p:tgtEl>
                                          <p:spTgt spid="3">
                                            <p:txEl>
                                              <p:pRg st="2" end="2"/>
                                            </p:txEl>
                                          </p:spTgt>
                                        </p:tgtEl>
                                        <p:attrNameLst>
                                          <p:attrName>style.visibility</p:attrName>
                                        </p:attrNameLst>
                                      </p:cBhvr>
                                      <p:to>
                                        <p:strVal val="visible"/>
                                      </p:to>
                                    </p:set>
                                    <p:anim calcmode="lin" valueType="num">
                                      <p:cBhvr>
                                        <p:cTn id="9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2" end="2"/>
                                            </p:txEl>
                                          </p:spTgt>
                                        </p:tgtEl>
                                      </p:cBhvr>
                                    </p:animEffect>
                                  </p:childTnLst>
                                </p:cTn>
                              </p:par>
                              <p:par>
                                <p:cTn id="107" presetID="25" presetClass="entr" presetSubtype="0" fill="hold" nodeType="withEffect">
                                  <p:stCondLst>
                                    <p:cond delay="0"/>
                                  </p:stCondLst>
                                  <p:childTnLst>
                                    <p:set>
                                      <p:cBhvr>
                                        <p:cTn id="108" dur="1" fill="hold">
                                          <p:stCondLst>
                                            <p:cond delay="0"/>
                                          </p:stCondLst>
                                        </p:cTn>
                                        <p:tgtEl>
                                          <p:spTgt spid="3">
                                            <p:txEl>
                                              <p:pRg st="3" end="3"/>
                                            </p:txEl>
                                          </p:spTgt>
                                        </p:tgtEl>
                                        <p:attrNameLst>
                                          <p:attrName>style.visibility</p:attrName>
                                        </p:attrNameLst>
                                      </p:cBhvr>
                                      <p:to>
                                        <p:strVal val="visible"/>
                                      </p:to>
                                    </p:set>
                                    <p:anim calcmode="lin" valueType="num">
                                      <p:cBhvr>
                                        <p:cTn id="10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11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11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1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1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1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1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16" dur="1000" decel="50000">
                                          <p:stCondLst>
                                            <p:cond delay="0"/>
                                          </p:stCondLst>
                                        </p:cTn>
                                        <p:tgtEl>
                                          <p:spTgt spid="3">
                                            <p:txEl>
                                              <p:pRg st="3" end="3"/>
                                            </p:txEl>
                                          </p:spTgt>
                                        </p:tgtEl>
                                      </p:cBhvr>
                                    </p:animEffect>
                                  </p:childTnLst>
                                </p:cTn>
                              </p:par>
                              <p:par>
                                <p:cTn id="117" presetID="25" presetClass="entr" presetSubtype="0" fill="hold" nodeType="withEffect">
                                  <p:stCondLst>
                                    <p:cond delay="0"/>
                                  </p:stCondLst>
                                  <p:childTnLst>
                                    <p:set>
                                      <p:cBhvr>
                                        <p:cTn id="118" dur="1" fill="hold">
                                          <p:stCondLst>
                                            <p:cond delay="0"/>
                                          </p:stCondLst>
                                        </p:cTn>
                                        <p:tgtEl>
                                          <p:spTgt spid="3">
                                            <p:txEl>
                                              <p:pRg st="4" end="4"/>
                                            </p:txEl>
                                          </p:spTgt>
                                        </p:tgtEl>
                                        <p:attrNameLst>
                                          <p:attrName>style.visibility</p:attrName>
                                        </p:attrNameLst>
                                      </p:cBhvr>
                                      <p:to>
                                        <p:strVal val="visible"/>
                                      </p:to>
                                    </p:set>
                                    <p:anim calcmode="lin" valueType="num">
                                      <p:cBhvr>
                                        <p:cTn id="11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12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12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12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12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12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12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126" dur="1000" decel="50000">
                                          <p:stCondLst>
                                            <p:cond delay="0"/>
                                          </p:stCondLst>
                                        </p:cTn>
                                        <p:tgtEl>
                                          <p:spTgt spid="3">
                                            <p:txEl>
                                              <p:pRg st="4" end="4"/>
                                            </p:txEl>
                                          </p:spTgt>
                                        </p:tgtEl>
                                      </p:cBhvr>
                                    </p:animEffect>
                                  </p:childTnLst>
                                </p:cTn>
                              </p:par>
                              <p:par>
                                <p:cTn id="127" presetID="25" presetClass="entr" presetSubtype="0" fill="hold" nodeType="withEffect">
                                  <p:stCondLst>
                                    <p:cond delay="0"/>
                                  </p:stCondLst>
                                  <p:childTnLst>
                                    <p:set>
                                      <p:cBhvr>
                                        <p:cTn id="128" dur="1" fill="hold">
                                          <p:stCondLst>
                                            <p:cond delay="0"/>
                                          </p:stCondLst>
                                        </p:cTn>
                                        <p:tgtEl>
                                          <p:spTgt spid="3">
                                            <p:txEl>
                                              <p:pRg st="5" end="5"/>
                                            </p:txEl>
                                          </p:spTgt>
                                        </p:tgtEl>
                                        <p:attrNameLst>
                                          <p:attrName>style.visibility</p:attrName>
                                        </p:attrNameLst>
                                      </p:cBhvr>
                                      <p:to>
                                        <p:strVal val="visible"/>
                                      </p:to>
                                    </p:set>
                                    <p:anim calcmode="lin" valueType="num">
                                      <p:cBhvr>
                                        <p:cTn id="12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13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13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13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13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13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13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136" dur="1000" decel="50000">
                                          <p:stCondLst>
                                            <p:cond delay="0"/>
                                          </p:stCondLst>
                                        </p:cTn>
                                        <p:tgtEl>
                                          <p:spTgt spid="3">
                                            <p:txEl>
                                              <p:pRg st="5" end="5"/>
                                            </p:txEl>
                                          </p:spTgt>
                                        </p:tgtEl>
                                      </p:cBhvr>
                                    </p:animEffect>
                                  </p:childTnLst>
                                </p:cTn>
                              </p:par>
                              <p:par>
                                <p:cTn id="137" presetID="25" presetClass="entr" presetSubtype="0" fill="hold" nodeType="withEffect">
                                  <p:stCondLst>
                                    <p:cond delay="0"/>
                                  </p:stCondLst>
                                  <p:childTnLst>
                                    <p:set>
                                      <p:cBhvr>
                                        <p:cTn id="138" dur="1" fill="hold">
                                          <p:stCondLst>
                                            <p:cond delay="0"/>
                                          </p:stCondLst>
                                        </p:cTn>
                                        <p:tgtEl>
                                          <p:spTgt spid="3">
                                            <p:txEl>
                                              <p:pRg st="6" end="6"/>
                                            </p:txEl>
                                          </p:spTgt>
                                        </p:tgtEl>
                                        <p:attrNameLst>
                                          <p:attrName>style.visibility</p:attrName>
                                        </p:attrNameLst>
                                      </p:cBhvr>
                                      <p:to>
                                        <p:strVal val="visible"/>
                                      </p:to>
                                    </p:set>
                                    <p:anim calcmode="lin" valueType="num">
                                      <p:cBhvr>
                                        <p:cTn id="13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14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3">
                                            <p:txEl>
                                              <p:pRg st="6" end="6"/>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37" presetClass="entr" presetSubtype="0" fill="hold" nodeType="clickEffect">
                                  <p:stCondLst>
                                    <p:cond delay="0"/>
                                  </p:stCondLst>
                                  <p:childTnLst>
                                    <p:set>
                                      <p:cBhvr>
                                        <p:cTn id="150" dur="1" fill="hold">
                                          <p:stCondLst>
                                            <p:cond delay="0"/>
                                          </p:stCondLst>
                                        </p:cTn>
                                        <p:tgtEl>
                                          <p:spTgt spid="3">
                                            <p:txEl>
                                              <p:pRg st="6" end="6"/>
                                            </p:txEl>
                                          </p:spTgt>
                                        </p:tgtEl>
                                        <p:attrNameLst>
                                          <p:attrName>style.visibility</p:attrName>
                                        </p:attrNameLst>
                                      </p:cBhvr>
                                      <p:to>
                                        <p:strVal val="visible"/>
                                      </p:to>
                                    </p:set>
                                    <p:animEffect transition="in" filter="fade">
                                      <p:cBhvr>
                                        <p:cTn id="151" dur="1000"/>
                                        <p:tgtEl>
                                          <p:spTgt spid="3">
                                            <p:txEl>
                                              <p:pRg st="6" end="6"/>
                                            </p:txEl>
                                          </p:spTgt>
                                        </p:tgtEl>
                                      </p:cBhvr>
                                    </p:animEffect>
                                    <p:anim calcmode="lin" valueType="num">
                                      <p:cBhvr>
                                        <p:cTn id="1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5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15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155" presetID="37" presetClass="entr" presetSubtype="0" fill="hold" nodeType="withEffect">
                                  <p:stCondLst>
                                    <p:cond delay="0"/>
                                  </p:stCondLst>
                                  <p:childTnLst>
                                    <p:set>
                                      <p:cBhvr>
                                        <p:cTn id="156" dur="1" fill="hold">
                                          <p:stCondLst>
                                            <p:cond delay="0"/>
                                          </p:stCondLst>
                                        </p:cTn>
                                        <p:tgtEl>
                                          <p:spTgt spid="3">
                                            <p:txEl>
                                              <p:pRg st="7" end="7"/>
                                            </p:txEl>
                                          </p:spTgt>
                                        </p:tgtEl>
                                        <p:attrNameLst>
                                          <p:attrName>style.visibility</p:attrName>
                                        </p:attrNameLst>
                                      </p:cBhvr>
                                      <p:to>
                                        <p:strVal val="visible"/>
                                      </p:to>
                                    </p:set>
                                    <p:animEffect transition="in" filter="fade">
                                      <p:cBhvr>
                                        <p:cTn id="157" dur="1000"/>
                                        <p:tgtEl>
                                          <p:spTgt spid="3">
                                            <p:txEl>
                                              <p:pRg st="7" end="7"/>
                                            </p:txEl>
                                          </p:spTgt>
                                        </p:tgtEl>
                                      </p:cBhvr>
                                    </p:animEffect>
                                    <p:anim calcmode="lin" valueType="num">
                                      <p:cBhvr>
                                        <p:cTn id="1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5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16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161" presetID="37" presetClass="entr" presetSubtype="0" fill="hold" nodeType="withEffect">
                                  <p:stCondLst>
                                    <p:cond delay="0"/>
                                  </p:stCondLst>
                                  <p:childTnLst>
                                    <p:set>
                                      <p:cBhvr>
                                        <p:cTn id="162" dur="1" fill="hold">
                                          <p:stCondLst>
                                            <p:cond delay="0"/>
                                          </p:stCondLst>
                                        </p:cTn>
                                        <p:tgtEl>
                                          <p:spTgt spid="3">
                                            <p:txEl>
                                              <p:pRg st="8" end="8"/>
                                            </p:txEl>
                                          </p:spTgt>
                                        </p:tgtEl>
                                        <p:attrNameLst>
                                          <p:attrName>style.visibility</p:attrName>
                                        </p:attrNameLst>
                                      </p:cBhvr>
                                      <p:to>
                                        <p:strVal val="visible"/>
                                      </p:to>
                                    </p:set>
                                    <p:animEffect transition="in" filter="fade">
                                      <p:cBhvr>
                                        <p:cTn id="163" dur="1000"/>
                                        <p:tgtEl>
                                          <p:spTgt spid="3">
                                            <p:txEl>
                                              <p:pRg st="8" end="8"/>
                                            </p:txEl>
                                          </p:spTgt>
                                        </p:tgtEl>
                                      </p:cBhvr>
                                    </p:animEffect>
                                    <p:anim calcmode="lin" valueType="num">
                                      <p:cBhvr>
                                        <p:cTn id="1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16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6983158" cy="5750674"/>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Les extrêmes se touchent dans la grande ville : la richesse et le luxe à côté de la plus abjecte misère.</a:t>
            </a:r>
          </a:p>
          <a:p>
            <a:pPr marL="2023110" lvl="7" indent="-514350">
              <a:lnSpc>
                <a:spcPct val="80000"/>
              </a:lnSpc>
              <a:buClr>
                <a:schemeClr val="tx1"/>
              </a:buClr>
              <a:buNone/>
            </a:pPr>
            <a:r>
              <a:rPr lang="fr-FR" sz="2700" b="1" dirty="0">
                <a:solidFill>
                  <a:schemeClr val="accent4">
                    <a:lumMod val="50000"/>
                  </a:schemeClr>
                </a:solidFill>
                <a:latin typeface="Garamond"/>
                <a:cs typeface="Garamond"/>
              </a:rPr>
              <a:t>Apocalypse 18.13</a:t>
            </a:r>
          </a:p>
          <a:p>
            <a:pPr marL="560070" indent="-514350">
              <a:buClr>
                <a:schemeClr val="accent5"/>
              </a:buClr>
              <a:buFont typeface="+mj-lt"/>
              <a:buAutoNum type="arabicPeriod" startAt="3"/>
            </a:pPr>
            <a:r>
              <a:rPr lang="fr-FR" sz="2800" b="1" dirty="0" smtClean="0">
                <a:solidFill>
                  <a:schemeClr val="accent6"/>
                </a:solidFill>
                <a:latin typeface="Garamond"/>
                <a:cs typeface="Garamond"/>
              </a:rPr>
              <a:t>La grande ville est le centre d’une effroyable corruption.</a:t>
            </a:r>
          </a:p>
          <a:p>
            <a:pPr marL="2023110" lvl="7" indent="-514350">
              <a:lnSpc>
                <a:spcPct val="90000"/>
              </a:lnSpc>
              <a:buClr>
                <a:schemeClr val="tx1"/>
              </a:buClr>
              <a:buNone/>
            </a:pPr>
            <a:r>
              <a:rPr lang="fr-FR" sz="2700" b="1" dirty="0">
                <a:solidFill>
                  <a:schemeClr val="accent4">
                    <a:lumMod val="50000"/>
                  </a:schemeClr>
                </a:solidFill>
                <a:latin typeface="Garamond"/>
                <a:cs typeface="Garamond"/>
              </a:rPr>
              <a:t>Apocalypse 14.8; 19.2</a:t>
            </a:r>
          </a:p>
          <a:p>
            <a:pPr marL="1126998" lvl="4" indent="-514350">
              <a:lnSpc>
                <a:spcPct val="90000"/>
              </a:lnSpc>
              <a:buClr>
                <a:schemeClr val="tx1"/>
              </a:buClr>
              <a:buFont typeface="Arial"/>
              <a:buChar char="•"/>
            </a:pPr>
            <a:r>
              <a:rPr lang="fr-FR" sz="2400" dirty="0">
                <a:solidFill>
                  <a:schemeClr val="tx1"/>
                </a:solidFill>
                <a:latin typeface="Garamond"/>
                <a:cs typeface="Garamond"/>
              </a:rPr>
              <a:t>Impudicité (18.3)</a:t>
            </a:r>
          </a:p>
          <a:p>
            <a:pPr marL="1126998" lvl="4" indent="-514350">
              <a:lnSpc>
                <a:spcPct val="90000"/>
              </a:lnSpc>
              <a:buClr>
                <a:schemeClr val="tx1"/>
              </a:buClr>
              <a:buFont typeface="Arial"/>
              <a:buChar char="•"/>
            </a:pPr>
            <a:r>
              <a:rPr lang="fr-FR" sz="2400" dirty="0">
                <a:solidFill>
                  <a:schemeClr val="tx1"/>
                </a:solidFill>
                <a:latin typeface="Garamond"/>
                <a:cs typeface="Garamond"/>
              </a:rPr>
              <a:t>Spiritisme, occultisme (18.2)</a:t>
            </a:r>
          </a:p>
          <a:p>
            <a:pPr marL="1126998" lvl="4" indent="-514350">
              <a:lnSpc>
                <a:spcPct val="90000"/>
              </a:lnSpc>
              <a:buClr>
                <a:schemeClr val="tx1"/>
              </a:buClr>
              <a:buFont typeface="Arial"/>
              <a:buChar char="•"/>
            </a:pPr>
            <a:r>
              <a:rPr lang="fr-FR" sz="2400" dirty="0">
                <a:solidFill>
                  <a:schemeClr val="tx1"/>
                </a:solidFill>
                <a:latin typeface="Garamond"/>
                <a:cs typeface="Garamond"/>
              </a:rPr>
              <a:t>Sang répandu (18.24)</a:t>
            </a:r>
          </a:p>
          <a:p>
            <a:pPr marL="1126998" lvl="4" indent="-514350">
              <a:lnSpc>
                <a:spcPct val="90000"/>
              </a:lnSpc>
              <a:buClr>
                <a:schemeClr val="tx1"/>
              </a:buClr>
              <a:buFont typeface="Arial"/>
              <a:buChar char="•"/>
            </a:pPr>
            <a:r>
              <a:rPr lang="fr-FR" sz="2400" dirty="0">
                <a:solidFill>
                  <a:schemeClr val="tx1"/>
                </a:solidFill>
                <a:latin typeface="Garamond"/>
                <a:cs typeface="Garamond"/>
              </a:rPr>
              <a:t>L’orgueil (18.7)</a:t>
            </a:r>
          </a:p>
          <a:p>
            <a:pPr marL="2023110" lvl="7" indent="-514350">
              <a:lnSpc>
                <a:spcPct val="90000"/>
              </a:lnSpc>
              <a:buClr>
                <a:schemeClr val="tx1"/>
              </a:buClr>
              <a:buNone/>
            </a:pPr>
            <a:r>
              <a:rPr lang="fr-FR" sz="2700" b="1" dirty="0">
                <a:solidFill>
                  <a:schemeClr val="accent4">
                    <a:lumMod val="50000"/>
                  </a:schemeClr>
                </a:solidFill>
                <a:latin typeface="Garamond"/>
                <a:cs typeface="Garamond"/>
              </a:rPr>
              <a:t>Esaïe 47.7/11</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660192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Effect transition="in" filter="fade">
                                      <p:cBhvr>
                                        <p:cTn id="71" dur="1000"/>
                                        <p:tgtEl>
                                          <p:spTgt spid="3">
                                            <p:txEl>
                                              <p:pRg st="7" end="7"/>
                                            </p:txEl>
                                          </p:spTgt>
                                        </p:tgtEl>
                                      </p:cBhvr>
                                    </p:animEffect>
                                    <p:anim calcmode="lin" valueType="num">
                                      <p:cBhvr>
                                        <p:cTn id="7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Daniel 7 BRPI-Tableau_4_empires_Daniel.jpg"/>
          <p:cNvPicPr>
            <a:picLocks noGrp="1" noChangeAspect="1"/>
          </p:cNvPicPr>
          <p:nvPr>
            <p:ph sz="quarter" idx="13"/>
          </p:nvPr>
        </p:nvPicPr>
        <p:blipFill>
          <a:blip r:embed="rId2">
            <a:extLst>
              <a:ext uri="{28A0092B-C50C-407E-A947-70E740481C1C}">
                <a14:useLocalDpi xmlns:a14="http://schemas.microsoft.com/office/drawing/2010/main" val="0"/>
              </a:ext>
            </a:extLst>
          </a:blip>
          <a:srcRect l="-19066" r="-19066"/>
          <a:stretch>
            <a:fillRect/>
          </a:stretch>
        </p:blipFill>
        <p:spPr>
          <a:xfrm>
            <a:off x="-17735" y="27914"/>
            <a:ext cx="9883905" cy="6830086"/>
          </a:xfrm>
        </p:spPr>
      </p:pic>
    </p:spTree>
    <p:extLst>
      <p:ext uri="{BB962C8B-B14F-4D97-AF65-F5344CB8AC3E}">
        <p14:creationId xmlns:p14="http://schemas.microsoft.com/office/powerpoint/2010/main" val="3198517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418352"/>
            <a:ext cx="6983158" cy="6230471"/>
          </a:xfrm>
        </p:spPr>
        <p:txBody>
          <a:bodyPr>
            <a:normAutofit lnSpcReduction="10000"/>
          </a:bodyPr>
          <a:lstStyle/>
          <a:p>
            <a:pPr marL="560070" indent="-514350">
              <a:buClr>
                <a:schemeClr val="accent5"/>
              </a:buClr>
              <a:buFont typeface="+mj-lt"/>
              <a:buAutoNum type="arabicPeriod" startAt="5"/>
            </a:pPr>
            <a:r>
              <a:rPr lang="fr-FR" sz="2800" b="1" dirty="0" smtClean="0">
                <a:solidFill>
                  <a:schemeClr val="accent6"/>
                </a:solidFill>
                <a:latin typeface="Garamond"/>
                <a:cs typeface="Garamond"/>
              </a:rPr>
              <a:t>Le jugement de la grande ville.</a:t>
            </a:r>
            <a:endParaRPr lang="fr-FR" sz="2800" b="1" dirty="0">
              <a:solidFill>
                <a:schemeClr val="accent6"/>
              </a:solidFill>
              <a:latin typeface="Garamond"/>
              <a:cs typeface="Garamond"/>
            </a:endParaRP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Le chômage</a:t>
            </a:r>
          </a:p>
          <a:p>
            <a:pPr marL="2023110" lvl="7" indent="-514350">
              <a:buClr>
                <a:schemeClr val="tx1"/>
              </a:buClr>
              <a:buNone/>
            </a:pPr>
            <a:r>
              <a:rPr lang="fr-FR" sz="3200" b="1" dirty="0">
                <a:solidFill>
                  <a:schemeClr val="accent4">
                    <a:lumMod val="50000"/>
                  </a:schemeClr>
                </a:solidFill>
                <a:latin typeface="Garamond"/>
                <a:cs typeface="Garamond"/>
              </a:rPr>
              <a:t>Apocalypse 18.11</a:t>
            </a: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La destruction complète.</a:t>
            </a:r>
          </a:p>
          <a:p>
            <a:pPr marL="2023110" lvl="7" indent="-514350">
              <a:lnSpc>
                <a:spcPct val="80000"/>
              </a:lnSpc>
              <a:buClr>
                <a:schemeClr val="tx1"/>
              </a:buClr>
              <a:buNone/>
            </a:pPr>
            <a:r>
              <a:rPr lang="fr-FR" sz="3200" b="1" dirty="0">
                <a:solidFill>
                  <a:schemeClr val="accent4">
                    <a:lumMod val="50000"/>
                  </a:schemeClr>
                </a:solidFill>
                <a:latin typeface="Garamond"/>
                <a:cs typeface="Garamond"/>
              </a:rPr>
              <a:t>Apocalypse 18.6/8</a:t>
            </a:r>
          </a:p>
          <a:p>
            <a:pPr marL="1401318" lvl="4" indent="-514350">
              <a:lnSpc>
                <a:spcPct val="80000"/>
              </a:lnSpc>
              <a:buClr>
                <a:srgbClr val="000090"/>
              </a:buClr>
            </a:pPr>
            <a:r>
              <a:rPr lang="fr-FR" sz="2000" b="1" dirty="0" smtClean="0">
                <a:solidFill>
                  <a:srgbClr val="000090"/>
                </a:solidFill>
                <a:latin typeface="Garamond"/>
                <a:cs typeface="Garamond"/>
              </a:rPr>
              <a:t>Cinq fléaux l’anéantiront</a:t>
            </a:r>
          </a:p>
          <a:p>
            <a:pPr marL="2023110" lvl="7" indent="-514350">
              <a:buClr>
                <a:schemeClr val="tx1"/>
              </a:buClr>
              <a:buFont typeface="Arial"/>
              <a:buChar char="•"/>
            </a:pPr>
            <a:r>
              <a:rPr lang="fr-FR" sz="2400" dirty="0">
                <a:solidFill>
                  <a:schemeClr val="tx1"/>
                </a:solidFill>
                <a:latin typeface="Garamond"/>
                <a:cs typeface="Garamond"/>
              </a:rPr>
              <a:t>Famine,</a:t>
            </a:r>
          </a:p>
          <a:p>
            <a:pPr marL="2023110" lvl="7" indent="-514350">
              <a:buClr>
                <a:schemeClr val="tx1"/>
              </a:buClr>
              <a:buFont typeface="Arial"/>
              <a:buChar char="•"/>
            </a:pPr>
            <a:r>
              <a:rPr lang="fr-FR" sz="2400" dirty="0">
                <a:solidFill>
                  <a:schemeClr val="tx1"/>
                </a:solidFill>
                <a:latin typeface="Garamond"/>
                <a:cs typeface="Garamond"/>
              </a:rPr>
              <a:t> feu,</a:t>
            </a:r>
          </a:p>
          <a:p>
            <a:pPr marL="2023110" lvl="7" indent="-514350">
              <a:buClr>
                <a:schemeClr val="tx1"/>
              </a:buClr>
              <a:buFont typeface="Arial"/>
              <a:buChar char="•"/>
            </a:pPr>
            <a:r>
              <a:rPr lang="fr-FR" sz="2400" dirty="0">
                <a:solidFill>
                  <a:schemeClr val="tx1"/>
                </a:solidFill>
                <a:latin typeface="Garamond"/>
                <a:cs typeface="Garamond"/>
              </a:rPr>
              <a:t> </a:t>
            </a:r>
            <a:r>
              <a:rPr lang="fr-FR" sz="2400" dirty="0" smtClean="0">
                <a:solidFill>
                  <a:schemeClr val="tx1"/>
                </a:solidFill>
                <a:latin typeface="Garamond"/>
                <a:cs typeface="Garamond"/>
              </a:rPr>
              <a:t>deuil,</a:t>
            </a:r>
          </a:p>
          <a:p>
            <a:pPr marL="2023110" lvl="7" indent="-514350">
              <a:buClr>
                <a:schemeClr val="tx1"/>
              </a:buClr>
              <a:buFont typeface="Arial"/>
              <a:buChar char="•"/>
            </a:pPr>
            <a:r>
              <a:rPr lang="fr-FR" sz="2400" dirty="0" smtClean="0">
                <a:solidFill>
                  <a:schemeClr val="tx1"/>
                </a:solidFill>
                <a:latin typeface="Garamond"/>
                <a:cs typeface="Garamond"/>
              </a:rPr>
              <a:t>Mort,</a:t>
            </a:r>
          </a:p>
          <a:p>
            <a:pPr marL="2023110" lvl="7" indent="-514350">
              <a:buClr>
                <a:schemeClr val="tx1"/>
              </a:buClr>
              <a:buFont typeface="Arial"/>
              <a:buChar char="•"/>
            </a:pPr>
            <a:r>
              <a:rPr lang="fr-FR" sz="2400" dirty="0" smtClean="0">
                <a:solidFill>
                  <a:schemeClr val="tx1"/>
                </a:solidFill>
                <a:latin typeface="Garamond"/>
                <a:cs typeface="Garamond"/>
              </a:rPr>
              <a:t>Tremblement de terre.</a:t>
            </a:r>
            <a:endParaRPr lang="fr-FR" sz="2400" dirty="0">
              <a:solidFill>
                <a:schemeClr val="tx1"/>
              </a:solidFill>
              <a:latin typeface="Garamond"/>
              <a:cs typeface="Garamond"/>
            </a:endParaRPr>
          </a:p>
          <a:p>
            <a:pPr marL="1401318" lvl="4" indent="-514350">
              <a:lnSpc>
                <a:spcPct val="80000"/>
              </a:lnSpc>
              <a:buClr>
                <a:srgbClr val="000090"/>
              </a:buClr>
            </a:pPr>
            <a:r>
              <a:rPr lang="fr-FR" sz="2000" b="1" dirty="0" smtClean="0">
                <a:solidFill>
                  <a:srgbClr val="000090"/>
                </a:solidFill>
                <a:latin typeface="Garamond"/>
                <a:cs typeface="Garamond"/>
              </a:rPr>
              <a:t>Sa ruine sera aussi subite que totale</a:t>
            </a:r>
          </a:p>
          <a:p>
            <a:pPr marL="2023110" lvl="7" indent="-514350">
              <a:lnSpc>
                <a:spcPct val="90000"/>
              </a:lnSpc>
              <a:buClr>
                <a:schemeClr val="tx1"/>
              </a:buClr>
              <a:buFont typeface="Arial"/>
              <a:buChar char="•"/>
            </a:pPr>
            <a:r>
              <a:rPr lang="fr-FR" sz="2400" dirty="0">
                <a:solidFill>
                  <a:schemeClr val="tx1"/>
                </a:solidFill>
                <a:latin typeface="Garamond"/>
                <a:cs typeface="Garamond"/>
              </a:rPr>
              <a:t>En un seul jour, en une heure</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Apocalypse 18.8,10</a:t>
            </a:r>
          </a:p>
          <a:p>
            <a:pPr marL="612648" lvl="4" indent="0">
              <a:lnSpc>
                <a:spcPct val="90000"/>
              </a:lnSpc>
              <a:buClr>
                <a:schemeClr val="tx1"/>
              </a:buClr>
              <a:buNone/>
            </a:pPr>
            <a:endParaRPr lang="fr-FR" dirty="0">
              <a:solidFill>
                <a:schemeClr val="tx1"/>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518124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Effect transition="in" filter="fade">
                                      <p:cBhvr>
                                        <p:cTn id="71" dur="1000"/>
                                        <p:tgtEl>
                                          <p:spTgt spid="3">
                                            <p:txEl>
                                              <p:pRg st="7" end="7"/>
                                            </p:txEl>
                                          </p:spTgt>
                                        </p:tgtEl>
                                      </p:cBhvr>
                                    </p:animEffect>
                                    <p:anim calcmode="lin" valueType="num">
                                      <p:cBhvr>
                                        <p:cTn id="7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fade">
                                      <p:cBhvr>
                                        <p:cTn id="79" dur="1000"/>
                                        <p:tgtEl>
                                          <p:spTgt spid="3">
                                            <p:txEl>
                                              <p:pRg st="8" end="8"/>
                                            </p:txEl>
                                          </p:spTgt>
                                        </p:tgtEl>
                                      </p:cBhvr>
                                    </p:animEffect>
                                    <p:anim calcmode="lin" valueType="num">
                                      <p:cBhvr>
                                        <p:cTn id="8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nodeType="clickEffect">
                                  <p:stCondLst>
                                    <p:cond delay="0"/>
                                  </p:stCondLst>
                                  <p:childTnLst>
                                    <p:set>
                                      <p:cBhvr>
                                        <p:cTn id="86" dur="1" fill="hold">
                                          <p:stCondLst>
                                            <p:cond delay="0"/>
                                          </p:stCondLst>
                                        </p:cTn>
                                        <p:tgtEl>
                                          <p:spTgt spid="3">
                                            <p:txEl>
                                              <p:pRg st="9" end="9"/>
                                            </p:txEl>
                                          </p:spTgt>
                                        </p:tgtEl>
                                        <p:attrNameLst>
                                          <p:attrName>style.visibility</p:attrName>
                                        </p:attrNameLst>
                                      </p:cBhvr>
                                      <p:to>
                                        <p:strVal val="visible"/>
                                      </p:to>
                                    </p:set>
                                    <p:animEffect transition="in" filter="fade">
                                      <p:cBhvr>
                                        <p:cTn id="87" dur="1000"/>
                                        <p:tgtEl>
                                          <p:spTgt spid="3">
                                            <p:txEl>
                                              <p:pRg st="9" end="9"/>
                                            </p:txEl>
                                          </p:spTgt>
                                        </p:tgtEl>
                                      </p:cBhvr>
                                    </p:animEffect>
                                    <p:anim calcmode="lin" valueType="num">
                                      <p:cBhvr>
                                        <p:cTn id="8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nodeType="clickEffect">
                                  <p:stCondLst>
                                    <p:cond delay="0"/>
                                  </p:stCondLst>
                                  <p:childTnLst>
                                    <p:set>
                                      <p:cBhvr>
                                        <p:cTn id="94" dur="1" fill="hold">
                                          <p:stCondLst>
                                            <p:cond delay="0"/>
                                          </p:stCondLst>
                                        </p:cTn>
                                        <p:tgtEl>
                                          <p:spTgt spid="3">
                                            <p:txEl>
                                              <p:pRg st="10" end="10"/>
                                            </p:txEl>
                                          </p:spTgt>
                                        </p:tgtEl>
                                        <p:attrNameLst>
                                          <p:attrName>style.visibility</p:attrName>
                                        </p:attrNameLst>
                                      </p:cBhvr>
                                      <p:to>
                                        <p:strVal val="visible"/>
                                      </p:to>
                                    </p:set>
                                    <p:animEffect transition="in" filter="fade">
                                      <p:cBhvr>
                                        <p:cTn id="95" dur="1000"/>
                                        <p:tgtEl>
                                          <p:spTgt spid="3">
                                            <p:txEl>
                                              <p:pRg st="10" end="10"/>
                                            </p:txEl>
                                          </p:spTgt>
                                        </p:tgtEl>
                                      </p:cBhvr>
                                    </p:animEffect>
                                    <p:anim calcmode="lin" valueType="num">
                                      <p:cBhvr>
                                        <p:cTn id="9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nodeType="clickEffect">
                                  <p:stCondLst>
                                    <p:cond delay="0"/>
                                  </p:stCondLst>
                                  <p:childTnLst>
                                    <p:set>
                                      <p:cBhvr>
                                        <p:cTn id="102" dur="1" fill="hold">
                                          <p:stCondLst>
                                            <p:cond delay="0"/>
                                          </p:stCondLst>
                                        </p:cTn>
                                        <p:tgtEl>
                                          <p:spTgt spid="3">
                                            <p:txEl>
                                              <p:pRg st="11" end="11"/>
                                            </p:txEl>
                                          </p:spTgt>
                                        </p:tgtEl>
                                        <p:attrNameLst>
                                          <p:attrName>style.visibility</p:attrName>
                                        </p:attrNameLst>
                                      </p:cBhvr>
                                      <p:to>
                                        <p:strVal val="visible"/>
                                      </p:to>
                                    </p:set>
                                    <p:animEffect transition="in" filter="fade">
                                      <p:cBhvr>
                                        <p:cTn id="103" dur="1000"/>
                                        <p:tgtEl>
                                          <p:spTgt spid="3">
                                            <p:txEl>
                                              <p:pRg st="11" end="11"/>
                                            </p:txEl>
                                          </p:spTgt>
                                        </p:tgtEl>
                                      </p:cBhvr>
                                    </p:animEffect>
                                    <p:anim calcmode="lin" valueType="num">
                                      <p:cBhvr>
                                        <p:cTn id="10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nodeType="clickEffect">
                                  <p:stCondLst>
                                    <p:cond delay="0"/>
                                  </p:stCondLst>
                                  <p:childTnLst>
                                    <p:set>
                                      <p:cBhvr>
                                        <p:cTn id="110" dur="1" fill="hold">
                                          <p:stCondLst>
                                            <p:cond delay="0"/>
                                          </p:stCondLst>
                                        </p:cTn>
                                        <p:tgtEl>
                                          <p:spTgt spid="3">
                                            <p:txEl>
                                              <p:pRg st="12" end="12"/>
                                            </p:txEl>
                                          </p:spTgt>
                                        </p:tgtEl>
                                        <p:attrNameLst>
                                          <p:attrName>style.visibility</p:attrName>
                                        </p:attrNameLst>
                                      </p:cBhvr>
                                      <p:to>
                                        <p:strVal val="visible"/>
                                      </p:to>
                                    </p:set>
                                    <p:animEffect transition="in" filter="fade">
                                      <p:cBhvr>
                                        <p:cTn id="111" dur="1000"/>
                                        <p:tgtEl>
                                          <p:spTgt spid="3">
                                            <p:txEl>
                                              <p:pRg st="12" end="12"/>
                                            </p:txEl>
                                          </p:spTgt>
                                        </p:tgtEl>
                                      </p:cBhvr>
                                    </p:animEffect>
                                    <p:anim calcmode="lin" valueType="num">
                                      <p:cBhvr>
                                        <p:cTn id="11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nodeType="clickEffect">
                                  <p:stCondLst>
                                    <p:cond delay="0"/>
                                  </p:stCondLst>
                                  <p:childTnLst>
                                    <p:set>
                                      <p:cBhvr>
                                        <p:cTn id="118" dur="1" fill="hold">
                                          <p:stCondLst>
                                            <p:cond delay="0"/>
                                          </p:stCondLst>
                                        </p:cTn>
                                        <p:tgtEl>
                                          <p:spTgt spid="3">
                                            <p:txEl>
                                              <p:pRg st="13" end="13"/>
                                            </p:txEl>
                                          </p:spTgt>
                                        </p:tgtEl>
                                        <p:attrNameLst>
                                          <p:attrName>style.visibility</p:attrName>
                                        </p:attrNameLst>
                                      </p:cBhvr>
                                      <p:to>
                                        <p:strVal val="visible"/>
                                      </p:to>
                                    </p:set>
                                    <p:animEffect transition="in" filter="fade">
                                      <p:cBhvr>
                                        <p:cTn id="119" dur="1000"/>
                                        <p:tgtEl>
                                          <p:spTgt spid="3">
                                            <p:txEl>
                                              <p:pRg st="13" end="13"/>
                                            </p:txEl>
                                          </p:spTgt>
                                        </p:tgtEl>
                                      </p:cBhvr>
                                    </p:animEffect>
                                    <p:anim calcmode="lin" valueType="num">
                                      <p:cBhvr>
                                        <p:cTn id="12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418352"/>
            <a:ext cx="6983158" cy="6230471"/>
          </a:xfrm>
        </p:spPr>
        <p:txBody>
          <a:bodyPr>
            <a:normAutofit/>
          </a:bodyPr>
          <a:lstStyle/>
          <a:p>
            <a:pPr marL="560070" indent="-514350">
              <a:buClr>
                <a:schemeClr val="accent5"/>
              </a:buClr>
              <a:buFont typeface="+mj-lt"/>
              <a:buAutoNum type="arabicPeriod" startAt="5"/>
            </a:pPr>
            <a:r>
              <a:rPr lang="fr-FR" sz="3600" b="1" dirty="0" smtClean="0">
                <a:solidFill>
                  <a:schemeClr val="accent6"/>
                </a:solidFill>
                <a:latin typeface="Garamond"/>
                <a:cs typeface="Garamond"/>
              </a:rPr>
              <a:t>Le jugement de la grande ville.</a:t>
            </a:r>
            <a:endParaRPr lang="fr-FR" sz="3600" b="1" dirty="0">
              <a:solidFill>
                <a:schemeClr val="accent6"/>
              </a:solidFill>
              <a:latin typeface="Garamond"/>
              <a:cs typeface="Garamond"/>
            </a:endParaRPr>
          </a:p>
          <a:p>
            <a:pPr marL="834390" lvl="2" indent="-514350">
              <a:lnSpc>
                <a:spcPct val="80000"/>
              </a:lnSpc>
              <a:buClr>
                <a:srgbClr val="000090"/>
              </a:buClr>
              <a:buFont typeface="+mj-lt"/>
              <a:buAutoNum type="alphaLcParenR" startAt="3"/>
            </a:pPr>
            <a:r>
              <a:rPr lang="fr-FR" sz="3600" b="1" dirty="0" smtClean="0">
                <a:solidFill>
                  <a:srgbClr val="000090"/>
                </a:solidFill>
                <a:latin typeface="Garamond"/>
                <a:cs typeface="Garamond"/>
              </a:rPr>
              <a:t>Ce jugement s’accomplit par la volonté de Dieu.</a:t>
            </a:r>
          </a:p>
          <a:p>
            <a:pPr marL="612648" lvl="4" indent="0">
              <a:lnSpc>
                <a:spcPct val="90000"/>
              </a:lnSpc>
              <a:buClr>
                <a:schemeClr val="tx1"/>
              </a:buClr>
              <a:buNone/>
            </a:pPr>
            <a:r>
              <a:rPr lang="fr-FR" sz="3200" dirty="0">
                <a:solidFill>
                  <a:schemeClr val="tx1"/>
                </a:solidFill>
                <a:latin typeface="Garamond"/>
                <a:cs typeface="Garamond"/>
              </a:rPr>
              <a:t>Parce que Dieu est Saint et qu’il ne peut tolérer plus longtemps le triomphe du mal</a:t>
            </a:r>
            <a:r>
              <a:rPr lang="fr-FR" sz="3200" dirty="0" smtClean="0">
                <a:solidFill>
                  <a:schemeClr val="tx1"/>
                </a:solidFill>
                <a:latin typeface="Garamond"/>
                <a:cs typeface="Garamond"/>
              </a:rPr>
              <a:t>.</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Apocalypse 16.19; 18.5, 8, 21; 19.2</a:t>
            </a:r>
          </a:p>
          <a:p>
            <a:pPr marL="612648" lvl="4" indent="0">
              <a:lnSpc>
                <a:spcPct val="90000"/>
              </a:lnSpc>
              <a:buClr>
                <a:schemeClr val="tx1"/>
              </a:buClr>
              <a:buNone/>
            </a:pPr>
            <a:endParaRPr lang="fr-FR" dirty="0">
              <a:solidFill>
                <a:schemeClr val="tx1"/>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95474061"/>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403412" y="577213"/>
            <a:ext cx="8187764" cy="5750674"/>
          </a:xfrm>
        </p:spPr>
        <p:txBody>
          <a:bodyPr>
            <a:normAutofit/>
          </a:bodyPr>
          <a:lstStyle/>
          <a:p>
            <a:pPr marL="662940" lvl="2" indent="-342900">
              <a:lnSpc>
                <a:spcPct val="80000"/>
              </a:lnSpc>
              <a:buClr>
                <a:schemeClr val="accent5"/>
              </a:buClr>
              <a:buFont typeface="+mj-lt"/>
              <a:buAutoNum type="arabicPeriod" startAt="6"/>
            </a:pPr>
            <a:r>
              <a:rPr lang="fr-FR" sz="4400" b="1" dirty="0" smtClean="0">
                <a:solidFill>
                  <a:schemeClr val="accent6"/>
                </a:solidFill>
                <a:latin typeface="Garamond"/>
                <a:cs typeface="Garamond"/>
              </a:rPr>
              <a:t>Sortez du milieu d’elle</a:t>
            </a:r>
            <a:endParaRPr lang="fr-FR" sz="4400" b="1" dirty="0">
              <a:solidFill>
                <a:schemeClr val="accent6"/>
              </a:solidFill>
              <a:latin typeface="Garamond"/>
              <a:cs typeface="Garamond"/>
            </a:endParaRPr>
          </a:p>
          <a:p>
            <a:pPr marL="834390" lvl="2" indent="-514350">
              <a:lnSpc>
                <a:spcPct val="80000"/>
              </a:lnSpc>
              <a:buClr>
                <a:srgbClr val="000090"/>
              </a:buClr>
              <a:buFont typeface="+mj-lt"/>
              <a:buAutoNum type="alphaLcParenR"/>
            </a:pPr>
            <a:r>
              <a:rPr lang="fr-FR" sz="3200" b="1" dirty="0" smtClean="0">
                <a:solidFill>
                  <a:srgbClr val="000090"/>
                </a:solidFill>
                <a:latin typeface="Garamond"/>
                <a:cs typeface="Garamond"/>
              </a:rPr>
              <a:t>Fuyez la grande ville qui va être détruite.</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Luc 21.20/22</a:t>
            </a:r>
          </a:p>
          <a:p>
            <a:pPr marL="834390" lvl="2" indent="-514350">
              <a:lnSpc>
                <a:spcPct val="80000"/>
              </a:lnSpc>
              <a:buClr>
                <a:srgbClr val="000090"/>
              </a:buClr>
              <a:buFont typeface="+mj-lt"/>
              <a:buAutoNum type="alphaLcParenR"/>
            </a:pPr>
            <a:r>
              <a:rPr lang="fr-FR" sz="3200" b="1" dirty="0" smtClean="0">
                <a:solidFill>
                  <a:srgbClr val="000090"/>
                </a:solidFill>
                <a:latin typeface="Garamond"/>
                <a:cs typeface="Garamond"/>
              </a:rPr>
              <a:t>Fuyez surtout la corruption de Babylone.</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Apocalypse 18.4</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295124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7"/>
            </a:pPr>
            <a:r>
              <a:rPr lang="fr-FR" sz="4000" dirty="0" smtClean="0">
                <a:latin typeface="Garamond"/>
                <a:cs typeface="Garamond"/>
              </a:rPr>
              <a:t>La grande tribulation</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lnSpcReduction="10000"/>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Qu’est-ce que la grande tribulation d’après le Nouveau Testament ?</a:t>
            </a:r>
          </a:p>
          <a:p>
            <a:pPr marL="1126998" lvl="4" indent="-514350">
              <a:lnSpc>
                <a:spcPct val="90000"/>
              </a:lnSpc>
              <a:buClr>
                <a:schemeClr val="tx1"/>
              </a:buClr>
              <a:buFont typeface="Arial"/>
              <a:buChar char="•"/>
            </a:pPr>
            <a:r>
              <a:rPr lang="fr-FR" sz="3200" dirty="0">
                <a:solidFill>
                  <a:schemeClr val="tx1"/>
                </a:solidFill>
                <a:latin typeface="Garamond"/>
                <a:cs typeface="Garamond"/>
              </a:rPr>
              <a:t>Elle précède le retour en gloire de Christ et coïncide avec le règne de l’</a:t>
            </a:r>
            <a:r>
              <a:rPr lang="fr-FR" sz="3200" dirty="0" err="1">
                <a:solidFill>
                  <a:schemeClr val="tx1"/>
                </a:solidFill>
                <a:latin typeface="Garamond"/>
                <a:cs typeface="Garamond"/>
              </a:rPr>
              <a:t>Antichrist</a:t>
            </a:r>
            <a:r>
              <a:rPr lang="fr-FR" sz="3200" dirty="0">
                <a:solidFill>
                  <a:schemeClr val="tx1"/>
                </a:solidFill>
                <a:latin typeface="Garamond"/>
                <a:cs typeface="Garamond"/>
              </a:rPr>
              <a:t>.</a:t>
            </a:r>
          </a:p>
          <a:p>
            <a:pPr marL="1126998" lvl="4" indent="-514350">
              <a:lnSpc>
                <a:spcPct val="90000"/>
              </a:lnSpc>
              <a:buClr>
                <a:schemeClr val="tx1"/>
              </a:buClr>
              <a:buFont typeface="Arial"/>
              <a:buChar char="•"/>
            </a:pPr>
            <a:r>
              <a:rPr lang="fr-FR" sz="3200" dirty="0">
                <a:solidFill>
                  <a:schemeClr val="tx1"/>
                </a:solidFill>
                <a:latin typeface="Garamond"/>
                <a:cs typeface="Garamond"/>
              </a:rPr>
              <a:t>L’abomination de la </a:t>
            </a:r>
            <a:r>
              <a:rPr lang="fr-FR" sz="3200" dirty="0" smtClean="0">
                <a:solidFill>
                  <a:schemeClr val="tx1"/>
                </a:solidFill>
                <a:latin typeface="Garamond"/>
                <a:cs typeface="Garamond"/>
              </a:rPr>
              <a:t>désolation</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Matthieu  24,15/21</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Luc 21.25/36</a:t>
            </a:r>
          </a:p>
          <a:p>
            <a:pPr marL="2023110" lvl="7" indent="-514350">
              <a:lnSpc>
                <a:spcPct val="90000"/>
              </a:lnSpc>
              <a:buClr>
                <a:schemeClr val="tx1"/>
              </a:buClr>
              <a:buNone/>
            </a:pPr>
            <a:r>
              <a:rPr lang="fr-FR" sz="3600" b="1" dirty="0">
                <a:solidFill>
                  <a:schemeClr val="accent4">
                    <a:lumMod val="50000"/>
                  </a:schemeClr>
                </a:solidFill>
                <a:latin typeface="Garamond"/>
                <a:cs typeface="Garamond"/>
              </a:rPr>
              <a:t>Apocalypse 7.13/14</a:t>
            </a:r>
          </a:p>
        </p:txBody>
      </p:sp>
    </p:spTree>
    <p:extLst>
      <p:ext uri="{BB962C8B-B14F-4D97-AF65-F5344CB8AC3E}">
        <p14:creationId xmlns:p14="http://schemas.microsoft.com/office/powerpoint/2010/main" val="1322545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474530"/>
            <a:ext cx="7951824" cy="6266582"/>
          </a:xfrm>
        </p:spPr>
        <p:txBody>
          <a:bodyPr>
            <a:normAutofit fontScale="62500" lnSpcReduction="20000"/>
          </a:bodyPr>
          <a:lstStyle/>
          <a:p>
            <a:pPr marL="560070" indent="-514350">
              <a:buClr>
                <a:schemeClr val="accent5"/>
              </a:buClr>
              <a:buFont typeface="+mj-lt"/>
              <a:buAutoNum type="arabicPeriod" startAt="2"/>
            </a:pPr>
            <a:r>
              <a:rPr lang="fr-FR" sz="4400" b="1" dirty="0" smtClean="0">
                <a:solidFill>
                  <a:schemeClr val="accent6"/>
                </a:solidFill>
                <a:latin typeface="Garamond"/>
                <a:cs typeface="Garamond"/>
              </a:rPr>
              <a:t>Le jour de l’Eternel d’après l’Ancien Testament.</a:t>
            </a:r>
          </a:p>
          <a:p>
            <a:pPr marL="612648" lvl="4" indent="0">
              <a:lnSpc>
                <a:spcPct val="110000"/>
              </a:lnSpc>
              <a:buClr>
                <a:schemeClr val="tx1"/>
              </a:buClr>
              <a:buNone/>
            </a:pPr>
            <a:r>
              <a:rPr lang="fr-FR" sz="3800" dirty="0">
                <a:solidFill>
                  <a:schemeClr val="tx1"/>
                </a:solidFill>
                <a:latin typeface="Garamond"/>
                <a:cs typeface="Garamond"/>
              </a:rPr>
              <a:t>Un jour de vengeance</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Esaïe 61.1/2</a:t>
            </a:r>
          </a:p>
          <a:p>
            <a:pPr marL="612648" lvl="4" indent="0">
              <a:lnSpc>
                <a:spcPct val="110000"/>
              </a:lnSpc>
              <a:buClr>
                <a:schemeClr val="tx1"/>
              </a:buClr>
              <a:buNone/>
            </a:pPr>
            <a:r>
              <a:rPr lang="fr-FR" sz="3800" dirty="0">
                <a:solidFill>
                  <a:schemeClr val="tx1"/>
                </a:solidFill>
                <a:latin typeface="Garamond"/>
                <a:cs typeface="Garamond"/>
              </a:rPr>
              <a:t>Annoncé par les prophètes</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Esaïe 13.6/13</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Jérémie 30.23/24</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Ezéchiel 30.2/3</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Joël 1.15; 2.1/2, 11</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Amos 5.18/20</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Sophonie 1.14/18</a:t>
            </a:r>
          </a:p>
          <a:p>
            <a:pPr marL="2023110" lvl="7" indent="-514350">
              <a:lnSpc>
                <a:spcPct val="110000"/>
              </a:lnSpc>
              <a:buClr>
                <a:schemeClr val="tx1"/>
              </a:buClr>
              <a:buNone/>
            </a:pPr>
            <a:r>
              <a:rPr lang="fr-FR" sz="4600" b="1" dirty="0">
                <a:solidFill>
                  <a:schemeClr val="accent4">
                    <a:lumMod val="50000"/>
                  </a:schemeClr>
                </a:solidFill>
                <a:latin typeface="Garamond"/>
                <a:cs typeface="Garamond"/>
              </a:rPr>
              <a:t>Malachie 4.1</a:t>
            </a:r>
          </a:p>
          <a:p>
            <a:pPr marL="45720" indent="0">
              <a:buClr>
                <a:schemeClr val="accent5"/>
              </a:buClr>
              <a:buNone/>
            </a:pPr>
            <a:endParaRPr lang="fr-FR" sz="2800" b="1" dirty="0" smtClean="0">
              <a:solidFill>
                <a:schemeClr val="accent6"/>
              </a:solidFill>
              <a:latin typeface="Garamond"/>
              <a:cs typeface="Garamond"/>
            </a:endParaRPr>
          </a:p>
          <a:p>
            <a:pPr marL="560070" indent="-514350">
              <a:buClr>
                <a:schemeClr val="accent5"/>
              </a:buClr>
              <a:buFont typeface="+mj-lt"/>
              <a:buAutoNum type="arabicPeriod" startAt="2"/>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24224674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nodeType="clickEffect">
                                  <p:stCondLst>
                                    <p:cond delay="0"/>
                                  </p:stCondLst>
                                  <p:childTnLst>
                                    <p:set>
                                      <p:cBhvr>
                                        <p:cTn id="114" dur="1" fill="hold">
                                          <p:stCondLst>
                                            <p:cond delay="0"/>
                                          </p:stCondLst>
                                        </p:cTn>
                                        <p:tgtEl>
                                          <p:spTgt spid="3">
                                            <p:txEl>
                                              <p:pRg st="9" end="9"/>
                                            </p:txEl>
                                          </p:spTgt>
                                        </p:tgtEl>
                                        <p:attrNameLst>
                                          <p:attrName>style.visibility</p:attrName>
                                        </p:attrNameLst>
                                      </p:cBhvr>
                                      <p:to>
                                        <p:strVal val="visible"/>
                                      </p:to>
                                    </p:set>
                                    <p:anim calcmode="lin" valueType="num">
                                      <p:cBhvr>
                                        <p:cTn id="115"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nodeType="clickEffect">
                                  <p:stCondLst>
                                    <p:cond delay="0"/>
                                  </p:stCondLst>
                                  <p:childTnLst>
                                    <p:set>
                                      <p:cBhvr>
                                        <p:cTn id="126" dur="1" fill="hold">
                                          <p:stCondLst>
                                            <p:cond delay="0"/>
                                          </p:stCondLst>
                                        </p:cTn>
                                        <p:tgtEl>
                                          <p:spTgt spid="3">
                                            <p:txEl>
                                              <p:pRg st="10" end="10"/>
                                            </p:txEl>
                                          </p:spTgt>
                                        </p:tgtEl>
                                        <p:attrNameLst>
                                          <p:attrName>style.visibility</p:attrName>
                                        </p:attrNameLst>
                                      </p:cBhvr>
                                      <p:to>
                                        <p:strVal val="visible"/>
                                      </p:to>
                                    </p:set>
                                    <p:anim calcmode="lin" valueType="num">
                                      <p:cBhvr>
                                        <p:cTn id="12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293092"/>
            <a:ext cx="7896004" cy="6336366"/>
          </a:xfrm>
        </p:spPr>
        <p:txBody>
          <a:bodyPr>
            <a:normAutofit/>
          </a:bodyPr>
          <a:lstStyle/>
          <a:p>
            <a:pPr marL="560070" indent="-514350">
              <a:buClr>
                <a:schemeClr val="accent5"/>
              </a:buClr>
              <a:buFont typeface="+mj-lt"/>
              <a:buAutoNum type="arabicPeriod" startAt="3"/>
            </a:pPr>
            <a:r>
              <a:rPr lang="fr-FR" sz="3200" b="1" dirty="0" smtClean="0">
                <a:solidFill>
                  <a:schemeClr val="accent6"/>
                </a:solidFill>
                <a:latin typeface="Garamond"/>
                <a:cs typeface="Garamond"/>
              </a:rPr>
              <a:t>Les jugements de la grande tribulation</a:t>
            </a:r>
          </a:p>
          <a:p>
            <a:pPr marL="612648" lvl="4" indent="0">
              <a:lnSpc>
                <a:spcPct val="90000"/>
              </a:lnSpc>
              <a:buClr>
                <a:schemeClr val="tx1"/>
              </a:buClr>
              <a:buNone/>
            </a:pPr>
            <a:r>
              <a:rPr lang="fr-FR" sz="2400" dirty="0">
                <a:solidFill>
                  <a:schemeClr val="tx1"/>
                </a:solidFill>
                <a:latin typeface="Garamond"/>
                <a:cs typeface="Garamond"/>
              </a:rPr>
              <a:t>Les jugements de Dieu ont déjà commencé, mais il atteindront leur paroxysme pendant la grande tribulation.</a:t>
            </a:r>
          </a:p>
          <a:p>
            <a:pPr marL="560070" indent="-514350">
              <a:buClr>
                <a:srgbClr val="000090"/>
              </a:buClr>
              <a:buFont typeface="+mj-lt"/>
              <a:buAutoNum type="alphaLcParenR"/>
            </a:pPr>
            <a:r>
              <a:rPr lang="fr-FR" sz="2800" b="1" dirty="0" smtClean="0">
                <a:solidFill>
                  <a:srgbClr val="000090"/>
                </a:solidFill>
                <a:latin typeface="Garamond"/>
                <a:cs typeface="Garamond"/>
              </a:rPr>
              <a:t>L’</a:t>
            </a:r>
            <a:r>
              <a:rPr lang="fr-FR" sz="2800" b="1" dirty="0" err="1" smtClean="0">
                <a:solidFill>
                  <a:srgbClr val="000090"/>
                </a:solidFill>
                <a:latin typeface="Garamond"/>
                <a:cs typeface="Garamond"/>
              </a:rPr>
              <a:t>Antichrist</a:t>
            </a:r>
            <a:r>
              <a:rPr lang="fr-FR" sz="2800" b="1" dirty="0" smtClean="0">
                <a:solidFill>
                  <a:srgbClr val="000090"/>
                </a:solidFill>
                <a:latin typeface="Garamond"/>
                <a:cs typeface="Garamond"/>
              </a:rPr>
              <a:t>.</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1 Samuel 8.14/18</a:t>
            </a:r>
          </a:p>
          <a:p>
            <a:pPr marL="560070" indent="-514350">
              <a:buClr>
                <a:srgbClr val="000090"/>
              </a:buClr>
              <a:buFont typeface="+mj-lt"/>
              <a:buAutoNum type="alphaLcParenR"/>
            </a:pPr>
            <a:r>
              <a:rPr lang="fr-FR" sz="2800" b="1" dirty="0" smtClean="0">
                <a:solidFill>
                  <a:srgbClr val="000090"/>
                </a:solidFill>
                <a:latin typeface="Garamond"/>
                <a:cs typeface="Garamond"/>
              </a:rPr>
              <a:t>La guerre</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6.3/4</a:t>
            </a:r>
          </a:p>
          <a:p>
            <a:pPr marL="560070" indent="-514350">
              <a:buClr>
                <a:srgbClr val="000090"/>
              </a:buClr>
              <a:buFont typeface="+mj-lt"/>
              <a:buAutoNum type="alphaLcParenR"/>
            </a:pPr>
            <a:r>
              <a:rPr lang="fr-FR" sz="2800" b="1" dirty="0" smtClean="0">
                <a:solidFill>
                  <a:srgbClr val="000090"/>
                </a:solidFill>
                <a:latin typeface="Garamond"/>
                <a:cs typeface="Garamond"/>
              </a:rPr>
              <a:t>La famine </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6.5/6</a:t>
            </a:r>
          </a:p>
          <a:p>
            <a:pPr marL="560070" indent="-514350">
              <a:buClr>
                <a:srgbClr val="000090"/>
              </a:buClr>
              <a:buFont typeface="+mj-lt"/>
              <a:buAutoNum type="alphaLcParenR"/>
            </a:pPr>
            <a:r>
              <a:rPr lang="fr-FR" sz="2800" b="1" dirty="0" smtClean="0">
                <a:solidFill>
                  <a:srgbClr val="000090"/>
                </a:solidFill>
                <a:latin typeface="Garamond"/>
                <a:cs typeface="Garamond"/>
              </a:rPr>
              <a:t>La peste</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6.6/8</a:t>
            </a:r>
          </a:p>
          <a:p>
            <a:pPr marL="45720" indent="0">
              <a:buClr>
                <a:srgbClr val="000090"/>
              </a:buClr>
              <a:buNone/>
            </a:pPr>
            <a:endParaRPr lang="fr-FR" sz="2800" b="1" dirty="0" smtClean="0">
              <a:solidFill>
                <a:srgbClr val="000090"/>
              </a:solidFill>
              <a:latin typeface="Garamond"/>
              <a:cs typeface="Garamond"/>
            </a:endParaRPr>
          </a:p>
        </p:txBody>
      </p:sp>
    </p:spTree>
    <p:extLst>
      <p:ext uri="{BB962C8B-B14F-4D97-AF65-F5344CB8AC3E}">
        <p14:creationId xmlns:p14="http://schemas.microsoft.com/office/powerpoint/2010/main" val="3306938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7"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Effect transition="in" filter="fade">
                                      <p:cBhvr>
                                        <p:cTn id="83" dur="1000"/>
                                        <p:tgtEl>
                                          <p:spTgt spid="3">
                                            <p:txEl>
                                              <p:pRg st="8" end="8"/>
                                            </p:txEl>
                                          </p:spTgt>
                                        </p:tgtEl>
                                      </p:cBhvr>
                                    </p:animEffect>
                                    <p:anim calcmode="lin" valueType="num">
                                      <p:cBhvr>
                                        <p:cTn id="8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nodeType="clickEffect">
                                  <p:stCondLst>
                                    <p:cond delay="0"/>
                                  </p:stCondLst>
                                  <p:childTnLst>
                                    <p:set>
                                      <p:cBhvr>
                                        <p:cTn id="90" dur="1" fill="hold">
                                          <p:stCondLst>
                                            <p:cond delay="0"/>
                                          </p:stCondLst>
                                        </p:cTn>
                                        <p:tgtEl>
                                          <p:spTgt spid="3">
                                            <p:txEl>
                                              <p:pRg st="9" end="9"/>
                                            </p:txEl>
                                          </p:spTgt>
                                        </p:tgtEl>
                                        <p:attrNameLst>
                                          <p:attrName>style.visibility</p:attrName>
                                        </p:attrNameLst>
                                      </p:cBhvr>
                                      <p:to>
                                        <p:strVal val="visible"/>
                                      </p:to>
                                    </p:set>
                                    <p:animEffect transition="in" filter="fade">
                                      <p:cBhvr>
                                        <p:cTn id="91" dur="1000"/>
                                        <p:tgtEl>
                                          <p:spTgt spid="3">
                                            <p:txEl>
                                              <p:pRg st="9" end="9"/>
                                            </p:txEl>
                                          </p:spTgt>
                                        </p:tgtEl>
                                      </p:cBhvr>
                                    </p:animEffect>
                                    <p:anim calcmode="lin" valueType="num">
                                      <p:cBhvr>
                                        <p:cTn id="9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293092"/>
            <a:ext cx="7896004" cy="6034795"/>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Les jugements de la grande tribulation</a:t>
            </a:r>
          </a:p>
          <a:p>
            <a:pPr marL="560070" indent="-514350">
              <a:buClr>
                <a:srgbClr val="000090"/>
              </a:buClr>
              <a:buFont typeface="+mj-lt"/>
              <a:buAutoNum type="alphaLcParenR" startAt="5"/>
            </a:pPr>
            <a:r>
              <a:rPr lang="fr-FR" sz="2800" b="1" dirty="0" smtClean="0">
                <a:solidFill>
                  <a:srgbClr val="000090"/>
                </a:solidFill>
                <a:latin typeface="Garamond"/>
                <a:cs typeface="Garamond"/>
              </a:rPr>
              <a:t>Des cataclysmes dans la nature</a:t>
            </a:r>
          </a:p>
          <a:p>
            <a:pPr lvl="2">
              <a:buClr>
                <a:srgbClr val="000090"/>
              </a:buClr>
              <a:buFont typeface="Wingdings" charset="2"/>
              <a:buChar char="§"/>
            </a:pPr>
            <a:r>
              <a:rPr lang="fr-FR" sz="2400" b="1" dirty="0" smtClean="0">
                <a:solidFill>
                  <a:srgbClr val="000090"/>
                </a:solidFill>
                <a:latin typeface="Garamond"/>
                <a:cs typeface="Garamond"/>
              </a:rPr>
              <a:t>De grands tremblements de terre auront lieu.</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6.12/14</a:t>
            </a:r>
          </a:p>
          <a:p>
            <a:pPr lvl="2">
              <a:buClr>
                <a:srgbClr val="000090"/>
              </a:buClr>
              <a:buFont typeface="Wingdings" charset="2"/>
              <a:buChar char="§"/>
            </a:pPr>
            <a:r>
              <a:rPr lang="fr-FR" sz="2400" b="1" dirty="0" smtClean="0">
                <a:solidFill>
                  <a:srgbClr val="000090"/>
                </a:solidFill>
                <a:latin typeface="Garamond"/>
                <a:cs typeface="Garamond"/>
              </a:rPr>
              <a:t>Les puissances des cieux seront ébranlées.</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Luc 21.25/26</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Esaïe 34.4</a:t>
            </a:r>
          </a:p>
          <a:p>
            <a:pPr lvl="2">
              <a:buClr>
                <a:srgbClr val="000090"/>
              </a:buClr>
              <a:buFont typeface="Wingdings" charset="2"/>
              <a:buChar char="§"/>
            </a:pPr>
            <a:r>
              <a:rPr lang="fr-FR" sz="2400" b="1" dirty="0" smtClean="0">
                <a:solidFill>
                  <a:srgbClr val="000090"/>
                </a:solidFill>
                <a:latin typeface="Garamond"/>
                <a:cs typeface="Garamond"/>
              </a:rPr>
              <a:t>La terre et la végétation seront frappées</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8.7</a:t>
            </a:r>
          </a:p>
          <a:p>
            <a:pPr lvl="2">
              <a:buClr>
                <a:srgbClr val="000090"/>
              </a:buClr>
              <a:buFont typeface="Wingdings" charset="2"/>
              <a:buChar char="§"/>
            </a:pPr>
            <a:r>
              <a:rPr lang="fr-FR" sz="2400" b="1" dirty="0" smtClean="0">
                <a:solidFill>
                  <a:srgbClr val="000090"/>
                </a:solidFill>
                <a:latin typeface="Garamond"/>
                <a:cs typeface="Garamond"/>
              </a:rPr>
              <a:t>La mer et les eaux seront également atteintes.</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8.8/11</a:t>
            </a:r>
          </a:p>
        </p:txBody>
      </p:sp>
    </p:spTree>
    <p:extLst>
      <p:ext uri="{BB962C8B-B14F-4D97-AF65-F5344CB8AC3E}">
        <p14:creationId xmlns:p14="http://schemas.microsoft.com/office/powerpoint/2010/main" val="2313443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Effect transition="in" filter="fade">
                                      <p:cBhvr>
                                        <p:cTn id="75" dur="1000"/>
                                        <p:tgtEl>
                                          <p:spTgt spid="3">
                                            <p:txEl>
                                              <p:pRg st="7" end="7"/>
                                            </p:txEl>
                                          </p:spTgt>
                                        </p:tgtEl>
                                      </p:cBhvr>
                                    </p:animEffect>
                                    <p:anim calcmode="lin" valueType="num">
                                      <p:cBhvr>
                                        <p:cTn id="7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8" end="8"/>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nodeType="click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animEffect transition="in" filter="fade">
                                      <p:cBhvr>
                                        <p:cTn id="95" dur="1000"/>
                                        <p:tgtEl>
                                          <p:spTgt spid="3">
                                            <p:txEl>
                                              <p:pRg st="9" end="9"/>
                                            </p:txEl>
                                          </p:spTgt>
                                        </p:tgtEl>
                                      </p:cBhvr>
                                    </p:animEffect>
                                    <p:anim calcmode="lin" valueType="num">
                                      <p:cBhvr>
                                        <p:cTn id="9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anim calcmode="lin" valueType="num">
                                      <p:cBhvr>
                                        <p:cTn id="103"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293092"/>
            <a:ext cx="7896004" cy="6034795"/>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Les jugements de la grande tribulation</a:t>
            </a:r>
          </a:p>
          <a:p>
            <a:pPr marL="560070" indent="-514350">
              <a:buClr>
                <a:srgbClr val="000090"/>
              </a:buClr>
              <a:buFont typeface="+mj-lt"/>
              <a:buAutoNum type="alphaLcParenR" startAt="6"/>
            </a:pPr>
            <a:r>
              <a:rPr lang="fr-FR" sz="2800" b="1" dirty="0" smtClean="0">
                <a:solidFill>
                  <a:srgbClr val="000090"/>
                </a:solidFill>
                <a:latin typeface="Garamond"/>
                <a:cs typeface="Garamond"/>
              </a:rPr>
              <a:t>Des fléaux redoutables, que Jean représente par une autre étoile tombée du ciel, des sauterelles et des chevaux monstrueux, font des ravage inouïs.</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9.1/11</a:t>
            </a:r>
          </a:p>
          <a:p>
            <a:pPr marL="560070" indent="-514350">
              <a:buClr>
                <a:srgbClr val="000090"/>
              </a:buClr>
              <a:buFont typeface="+mj-lt"/>
              <a:buAutoNum type="alphaLcParenR" startAt="6"/>
            </a:pPr>
            <a:r>
              <a:rPr lang="fr-FR" sz="2800" b="1" dirty="0" smtClean="0">
                <a:solidFill>
                  <a:srgbClr val="000090"/>
                </a:solidFill>
                <a:latin typeface="Garamond"/>
                <a:cs typeface="Garamond"/>
              </a:rPr>
              <a:t>Les hommes sont frappés dans leur corps.</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Apocalypse 16.1/11</a:t>
            </a:r>
          </a:p>
        </p:txBody>
      </p:sp>
    </p:spTree>
    <p:extLst>
      <p:ext uri="{BB962C8B-B14F-4D97-AF65-F5344CB8AC3E}">
        <p14:creationId xmlns:p14="http://schemas.microsoft.com/office/powerpoint/2010/main" val="1954008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293092"/>
            <a:ext cx="7896004" cy="6034795"/>
          </a:xfrm>
        </p:spPr>
        <p:txBody>
          <a:bodyPr>
            <a:normAutofit/>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Les jugements de la grande tribulation</a:t>
            </a:r>
          </a:p>
          <a:p>
            <a:pPr marL="560070" indent="-514350">
              <a:buClr>
                <a:srgbClr val="000090"/>
              </a:buClr>
              <a:buFont typeface="+mj-lt"/>
              <a:buAutoNum type="alphaLcParenR" startAt="8"/>
            </a:pPr>
            <a:r>
              <a:rPr lang="fr-FR" sz="2800" b="1" dirty="0" smtClean="0">
                <a:solidFill>
                  <a:srgbClr val="000090"/>
                </a:solidFill>
                <a:latin typeface="Garamond"/>
                <a:cs typeface="Garamond"/>
              </a:rPr>
              <a:t>Une famine bien plus tragique que celle du pain frappera les hommes impies :  la disette de la parole de Dieu.</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Amos 8.11/12</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Proverbes 1.24/29</a:t>
            </a:r>
          </a:p>
          <a:p>
            <a:pPr marL="2023110" lvl="7" indent="-514350">
              <a:lnSpc>
                <a:spcPct val="90000"/>
              </a:lnSpc>
              <a:buClr>
                <a:schemeClr val="tx1"/>
              </a:buClr>
              <a:buNone/>
            </a:pPr>
            <a:r>
              <a:rPr lang="fr-FR" sz="2900" b="1" dirty="0">
                <a:solidFill>
                  <a:schemeClr val="accent4">
                    <a:lumMod val="50000"/>
                  </a:schemeClr>
                </a:solidFill>
                <a:latin typeface="Garamond"/>
                <a:cs typeface="Garamond"/>
              </a:rPr>
              <a:t>Michée 2.6</a:t>
            </a:r>
          </a:p>
          <a:p>
            <a:pPr marL="560070" indent="-514350">
              <a:buClr>
                <a:srgbClr val="000090"/>
              </a:buClr>
              <a:buFont typeface="+mj-lt"/>
              <a:buAutoNum type="alphaLcParenR" startAt="8"/>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3017068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7868094" cy="5750674"/>
          </a:xfrm>
        </p:spPr>
        <p:txBody>
          <a:bodyPr>
            <a:normAutofit/>
          </a:bodyPr>
          <a:lstStyle/>
          <a:p>
            <a:pPr marL="560070" indent="-514350">
              <a:buClr>
                <a:schemeClr val="accent5"/>
              </a:buClr>
              <a:buFont typeface="+mj-lt"/>
              <a:buAutoNum type="arabicPeriod" startAt="4"/>
            </a:pPr>
            <a:r>
              <a:rPr lang="fr-FR" sz="3200" b="1" dirty="0" smtClean="0">
                <a:solidFill>
                  <a:schemeClr val="accent6"/>
                </a:solidFill>
                <a:latin typeface="Garamond"/>
                <a:cs typeface="Garamond"/>
              </a:rPr>
              <a:t>À qui sont destinés les jugements de la grande tribulation ?</a:t>
            </a:r>
            <a:endParaRPr lang="fr-FR" sz="3200" b="1" dirty="0">
              <a:solidFill>
                <a:schemeClr val="accent6"/>
              </a:solidFill>
              <a:latin typeface="Garamond"/>
              <a:cs typeface="Garamond"/>
            </a:endParaRP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La tribulation, c’est « le temps des nations ».</a:t>
            </a:r>
          </a:p>
          <a:p>
            <a:pPr marL="2023110" lvl="7" indent="-514350">
              <a:lnSpc>
                <a:spcPct val="90000"/>
              </a:lnSpc>
              <a:buClr>
                <a:schemeClr val="tx1"/>
              </a:buClr>
              <a:buNone/>
            </a:pPr>
            <a:r>
              <a:rPr lang="fr-FR" sz="3200" b="1" dirty="0" err="1">
                <a:solidFill>
                  <a:schemeClr val="accent4">
                    <a:lumMod val="50000"/>
                  </a:schemeClr>
                </a:solidFill>
                <a:latin typeface="Garamond"/>
                <a:cs typeface="Garamond"/>
              </a:rPr>
              <a:t>Ezechiel</a:t>
            </a:r>
            <a:r>
              <a:rPr lang="fr-FR" sz="3200" b="1" dirty="0">
                <a:solidFill>
                  <a:schemeClr val="accent4">
                    <a:lumMod val="50000"/>
                  </a:schemeClr>
                </a:solidFill>
                <a:latin typeface="Garamond"/>
                <a:cs typeface="Garamond"/>
              </a:rPr>
              <a:t> 30.3</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Jérémie 25.15/17,29/</a:t>
            </a:r>
            <a:r>
              <a:rPr lang="fr-FR" sz="3200" b="1" dirty="0" smtClean="0">
                <a:solidFill>
                  <a:schemeClr val="accent4">
                    <a:lumMod val="50000"/>
                  </a:schemeClr>
                </a:solidFill>
                <a:latin typeface="Garamond"/>
                <a:cs typeface="Garamond"/>
              </a:rPr>
              <a:t>33</a:t>
            </a:r>
            <a:endParaRPr lang="fr-FR" sz="3200" b="1" dirty="0">
              <a:solidFill>
                <a:schemeClr val="accent4">
                  <a:lumMod val="50000"/>
                </a:schemeClr>
              </a:solidFill>
              <a:latin typeface="Garamond"/>
              <a:cs typeface="Garamond"/>
            </a:endParaRP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La tribulation est également « un temps d’angoisse pour Jacob ».</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Jérémie 30.5/7</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757749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729181"/>
          </a:xfrm>
        </p:spPr>
        <p:txBody>
          <a:bodyPr>
            <a:normAutofit/>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Les Mèdes et les Perses</a:t>
            </a:r>
          </a:p>
          <a:p>
            <a:pPr marL="45720" indent="0">
              <a:buClr>
                <a:schemeClr val="accent5"/>
              </a:buClr>
              <a:buNone/>
            </a:pPr>
            <a:r>
              <a:rPr lang="fr-FR" sz="2800" dirty="0">
                <a:solidFill>
                  <a:schemeClr val="tx1"/>
                </a:solidFill>
                <a:latin typeface="Garamond"/>
                <a:cs typeface="Garamond"/>
              </a:rPr>
              <a:t>La poitrine et les bras d’argent</a:t>
            </a:r>
          </a:p>
          <a:p>
            <a:pPr marL="2023110" lvl="7" indent="-514350">
              <a:buClr>
                <a:schemeClr val="tx1"/>
              </a:buClr>
              <a:buNone/>
            </a:pPr>
            <a:r>
              <a:rPr lang="fr-FR" sz="3800" b="1" dirty="0">
                <a:solidFill>
                  <a:schemeClr val="accent4">
                    <a:lumMod val="50000"/>
                  </a:schemeClr>
                </a:solidFill>
                <a:latin typeface="Garamond"/>
                <a:cs typeface="Garamond"/>
              </a:rPr>
              <a:t>Daniel 2.32</a:t>
            </a:r>
          </a:p>
          <a:p>
            <a:pPr marL="45720" indent="0">
              <a:buClr>
                <a:schemeClr val="accent5"/>
              </a:buClr>
              <a:buNone/>
            </a:pPr>
            <a:r>
              <a:rPr lang="fr-FR" sz="2800" dirty="0">
                <a:solidFill>
                  <a:schemeClr val="tx1"/>
                </a:solidFill>
                <a:latin typeface="Garamond"/>
                <a:cs typeface="Garamond"/>
              </a:rPr>
              <a:t>L’ours</a:t>
            </a:r>
          </a:p>
          <a:p>
            <a:pPr marL="2023110" lvl="7" indent="-514350">
              <a:buClr>
                <a:schemeClr val="tx1"/>
              </a:buClr>
              <a:buNone/>
            </a:pPr>
            <a:r>
              <a:rPr lang="fr-FR" sz="3800" b="1" dirty="0">
                <a:solidFill>
                  <a:schemeClr val="accent4">
                    <a:lumMod val="50000"/>
                  </a:schemeClr>
                </a:solidFill>
                <a:latin typeface="Garamond"/>
                <a:cs typeface="Garamond"/>
              </a:rPr>
              <a:t>Daniel 7.5</a:t>
            </a:r>
          </a:p>
          <a:p>
            <a:pPr marL="45720" indent="0">
              <a:buClr>
                <a:schemeClr val="accent5"/>
              </a:buClr>
              <a:buNone/>
            </a:pPr>
            <a:r>
              <a:rPr lang="fr-FR" sz="2800" dirty="0">
                <a:solidFill>
                  <a:schemeClr val="tx1"/>
                </a:solidFill>
                <a:latin typeface="Garamond"/>
                <a:cs typeface="Garamond"/>
              </a:rPr>
              <a:t>Le bélier</a:t>
            </a:r>
          </a:p>
          <a:p>
            <a:pPr marL="2023110" lvl="7" indent="-514350">
              <a:buClr>
                <a:schemeClr val="tx1"/>
              </a:buClr>
              <a:buNone/>
            </a:pPr>
            <a:r>
              <a:rPr lang="fr-FR" sz="4100" b="1" dirty="0">
                <a:solidFill>
                  <a:schemeClr val="accent4">
                    <a:lumMod val="50000"/>
                  </a:schemeClr>
                </a:solidFill>
                <a:latin typeface="Garamond"/>
                <a:cs typeface="Garamond"/>
              </a:rPr>
              <a:t>Daniel </a:t>
            </a:r>
            <a:r>
              <a:rPr lang="fr-FR" sz="4100" b="1" dirty="0" smtClean="0">
                <a:solidFill>
                  <a:schemeClr val="accent4">
                    <a:lumMod val="50000"/>
                  </a:schemeClr>
                </a:solidFill>
                <a:latin typeface="Garamond"/>
                <a:cs typeface="Garamond"/>
              </a:rPr>
              <a:t>8.3</a:t>
            </a:r>
            <a:endParaRPr lang="fr-FR" sz="4100" b="1" dirty="0">
              <a:solidFill>
                <a:schemeClr val="accent4">
                  <a:lumMod val="50000"/>
                </a:schemeClr>
              </a:solidFill>
              <a:latin typeface="Garamond"/>
              <a:cs typeface="Garamond"/>
            </a:endParaRPr>
          </a:p>
        </p:txBody>
      </p:sp>
    </p:spTree>
    <p:extLst>
      <p:ext uri="{BB962C8B-B14F-4D97-AF65-F5344CB8AC3E}">
        <p14:creationId xmlns:p14="http://schemas.microsoft.com/office/powerpoint/2010/main" val="1475354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2" y="577213"/>
            <a:ext cx="7909959" cy="5750674"/>
          </a:xfrm>
        </p:spPr>
        <p:txBody>
          <a:bodyPr>
            <a:normAutofit lnSpcReduction="10000"/>
          </a:bodyPr>
          <a:lstStyle/>
          <a:p>
            <a:pPr marL="560070" lvl="1" indent="-514350">
              <a:lnSpc>
                <a:spcPct val="80000"/>
              </a:lnSpc>
              <a:buClr>
                <a:schemeClr val="accent5"/>
              </a:buClr>
              <a:buFont typeface="+mj-lt"/>
              <a:buAutoNum type="arabicPeriod" startAt="5"/>
            </a:pPr>
            <a:r>
              <a:rPr lang="fr-FR" sz="3200" b="1" dirty="0" smtClean="0">
                <a:solidFill>
                  <a:schemeClr val="accent6"/>
                </a:solidFill>
                <a:latin typeface="Garamond"/>
                <a:cs typeface="Garamond"/>
              </a:rPr>
              <a:t>Les effets produits par les jugements de la tribulation.</a:t>
            </a:r>
            <a:endParaRPr lang="fr-FR" sz="3200" b="1" dirty="0">
              <a:solidFill>
                <a:schemeClr val="accent6"/>
              </a:solidFill>
              <a:latin typeface="Garamond"/>
              <a:cs typeface="Garamond"/>
            </a:endParaRP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Une grande partie de l’humanité est anéantie.</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Apocalypse 6.8;9.18; 14.19/20</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Esaïe 13.9,12</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Esaïe 66.15/</a:t>
            </a:r>
            <a:r>
              <a:rPr lang="fr-FR" sz="3200" b="1" dirty="0" smtClean="0">
                <a:solidFill>
                  <a:schemeClr val="accent4">
                    <a:lumMod val="50000"/>
                  </a:schemeClr>
                </a:solidFill>
                <a:latin typeface="Garamond"/>
                <a:cs typeface="Garamond"/>
              </a:rPr>
              <a:t>16</a:t>
            </a:r>
            <a:endParaRPr lang="fr-FR" sz="3200" b="1" dirty="0">
              <a:solidFill>
                <a:schemeClr val="accent4">
                  <a:lumMod val="50000"/>
                </a:schemeClr>
              </a:solidFill>
              <a:latin typeface="Garamond"/>
              <a:cs typeface="Garamond"/>
            </a:endParaRPr>
          </a:p>
          <a:p>
            <a:pPr marL="834390" lvl="2" indent="-514350">
              <a:lnSpc>
                <a:spcPct val="80000"/>
              </a:lnSpc>
              <a:buClr>
                <a:srgbClr val="000090"/>
              </a:buClr>
              <a:buFont typeface="+mj-lt"/>
              <a:buAutoNum type="alphaLcParenR"/>
            </a:pPr>
            <a:r>
              <a:rPr lang="fr-FR" sz="2800" b="1" dirty="0" smtClean="0">
                <a:solidFill>
                  <a:srgbClr val="000090"/>
                </a:solidFill>
                <a:latin typeface="Garamond"/>
                <a:cs typeface="Garamond"/>
              </a:rPr>
              <a:t>Au lieu de se repentir, le reste des hommes s’endurcissent d’avantage.</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Apocalypse 6.15/17</a:t>
            </a:r>
          </a:p>
          <a:p>
            <a:pPr marL="2023110" lvl="7" indent="-514350">
              <a:lnSpc>
                <a:spcPct val="90000"/>
              </a:lnSpc>
              <a:buClr>
                <a:schemeClr val="tx1"/>
              </a:buClr>
              <a:buNone/>
            </a:pPr>
            <a:r>
              <a:rPr lang="fr-FR" sz="3200" b="1" dirty="0">
                <a:solidFill>
                  <a:schemeClr val="accent4">
                    <a:lumMod val="50000"/>
                  </a:schemeClr>
                </a:solidFill>
                <a:latin typeface="Garamond"/>
                <a:cs typeface="Garamond"/>
              </a:rPr>
              <a:t>Apocalypse 9.20/21; 16.9/</a:t>
            </a:r>
            <a:r>
              <a:rPr lang="fr-FR" sz="3200" b="1" dirty="0" smtClean="0">
                <a:solidFill>
                  <a:schemeClr val="accent4">
                    <a:lumMod val="50000"/>
                  </a:schemeClr>
                </a:solidFill>
                <a:latin typeface="Garamond"/>
                <a:cs typeface="Garamond"/>
              </a:rPr>
              <a:t>11</a:t>
            </a:r>
          </a:p>
          <a:p>
            <a:pPr marL="834390" lvl="2" indent="-514350">
              <a:lnSpc>
                <a:spcPct val="80000"/>
              </a:lnSpc>
              <a:buClr>
                <a:srgbClr val="000090"/>
              </a:buClr>
              <a:buFont typeface="+mj-lt"/>
              <a:buAutoNum type="alphaLcParenR" startAt="3"/>
            </a:pPr>
            <a:r>
              <a:rPr lang="fr-FR" sz="2400" b="1" dirty="0">
                <a:solidFill>
                  <a:srgbClr val="000090"/>
                </a:solidFill>
                <a:latin typeface="Garamond"/>
                <a:cs typeface="Garamond"/>
              </a:rPr>
              <a:t>De ce fait, il est fatal que les jugements de Dieu deviennent de plus en plus graves.</a:t>
            </a:r>
          </a:p>
          <a:p>
            <a:pPr marL="2023110" lvl="7" indent="-514350">
              <a:buClr>
                <a:schemeClr val="tx1"/>
              </a:buClr>
              <a:buNone/>
            </a:pPr>
            <a:r>
              <a:rPr lang="fr-FR" sz="2900" b="1" dirty="0">
                <a:solidFill>
                  <a:schemeClr val="accent4">
                    <a:lumMod val="50000"/>
                  </a:schemeClr>
                </a:solidFill>
                <a:latin typeface="Garamond"/>
                <a:cs typeface="Garamond"/>
              </a:rPr>
              <a:t>Apocalypse 2.21/22</a:t>
            </a:r>
          </a:p>
          <a:p>
            <a:pPr marL="2023110" lvl="7" indent="-514350">
              <a:lnSpc>
                <a:spcPct val="90000"/>
              </a:lnSpc>
              <a:buClr>
                <a:schemeClr val="tx1"/>
              </a:buClr>
              <a:buNone/>
            </a:pPr>
            <a:endParaRPr lang="fr-FR" sz="3200" b="1" dirty="0">
              <a:solidFill>
                <a:schemeClr val="accent4">
                  <a:lumMod val="50000"/>
                </a:schemeClr>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400110"/>
          </a:xfrm>
          <a:prstGeom prst="rect">
            <a:avLst/>
          </a:prstGeom>
          <a:noFill/>
        </p:spPr>
        <p:txBody>
          <a:bodyPr wrap="none" rtlCol="0">
            <a:spAutoFit/>
          </a:bodyPr>
          <a:lstStyle/>
          <a:p>
            <a:endParaRPr lang="fr-FR" sz="2000" dirty="0"/>
          </a:p>
        </p:txBody>
      </p:sp>
    </p:spTree>
    <p:extLst>
      <p:ext uri="{BB962C8B-B14F-4D97-AF65-F5344CB8AC3E}">
        <p14:creationId xmlns:p14="http://schemas.microsoft.com/office/powerpoint/2010/main" val="3384833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fade">
                                      <p:cBhvr>
                                        <p:cTn id="91" dur="1000"/>
                                        <p:tgtEl>
                                          <p:spTgt spid="3">
                                            <p:txEl>
                                              <p:pRg st="8" end="8"/>
                                            </p:txEl>
                                          </p:spTgt>
                                        </p:tgtEl>
                                      </p:cBhvr>
                                    </p:animEffect>
                                    <p:anim calcmode="lin" valueType="num">
                                      <p:cBhvr>
                                        <p:cTn id="9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 calcmode="lin" valueType="num">
                                      <p:cBhvr>
                                        <p:cTn id="99"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6784" y="577213"/>
            <a:ext cx="8205527" cy="5750674"/>
          </a:xfrm>
        </p:spPr>
        <p:txBody>
          <a:bodyPr>
            <a:normAutofit lnSpcReduction="10000"/>
          </a:bodyPr>
          <a:lstStyle/>
          <a:p>
            <a:pPr marL="560070" lvl="1" indent="-514350">
              <a:lnSpc>
                <a:spcPct val="80000"/>
              </a:lnSpc>
              <a:buClr>
                <a:schemeClr val="accent5"/>
              </a:buClr>
              <a:buFont typeface="+mj-lt"/>
              <a:buAutoNum type="arabicPeriod" startAt="5"/>
            </a:pPr>
            <a:r>
              <a:rPr lang="fr-FR" sz="3000" b="1" dirty="0" smtClean="0">
                <a:solidFill>
                  <a:schemeClr val="accent6"/>
                </a:solidFill>
                <a:latin typeface="Garamond"/>
                <a:cs typeface="Garamond"/>
              </a:rPr>
              <a:t>Les effets produits par les jugements de la tribulation.</a:t>
            </a:r>
            <a:endParaRPr lang="fr-FR" sz="3000" b="1" dirty="0">
              <a:solidFill>
                <a:schemeClr val="accent6"/>
              </a:solidFill>
              <a:latin typeface="Garamond"/>
              <a:cs typeface="Garamond"/>
            </a:endParaRPr>
          </a:p>
          <a:p>
            <a:pPr marL="834390" lvl="2" indent="-514350">
              <a:lnSpc>
                <a:spcPct val="80000"/>
              </a:lnSpc>
              <a:buClr>
                <a:srgbClr val="000090"/>
              </a:buClr>
              <a:buFont typeface="+mj-lt"/>
              <a:buAutoNum type="alphaLcParenR" startAt="4"/>
            </a:pPr>
            <a:r>
              <a:rPr lang="fr-FR" sz="2400" b="1" dirty="0" smtClean="0">
                <a:solidFill>
                  <a:srgbClr val="000090"/>
                </a:solidFill>
                <a:latin typeface="Garamond"/>
                <a:cs typeface="Garamond"/>
              </a:rPr>
              <a:t>De si effroyables jugements ne dépassent-ils pas la mesure ?</a:t>
            </a:r>
          </a:p>
          <a:p>
            <a:pPr marL="612648" lvl="4" indent="0">
              <a:buClr>
                <a:schemeClr val="tx1"/>
              </a:buClr>
              <a:buNone/>
            </a:pPr>
            <a:r>
              <a:rPr lang="fr-FR" sz="2600" dirty="0">
                <a:solidFill>
                  <a:schemeClr val="tx1"/>
                </a:solidFill>
                <a:latin typeface="Garamond"/>
                <a:cs typeface="Garamond"/>
              </a:rPr>
              <a:t>Les impies accuseront Dieu d’injustice et de tyrannie.</a:t>
            </a:r>
          </a:p>
          <a:p>
            <a:pPr marL="2023110" lvl="7" indent="-514350">
              <a:lnSpc>
                <a:spcPct val="80000"/>
              </a:lnSpc>
              <a:buClr>
                <a:schemeClr val="tx1"/>
              </a:buClr>
              <a:buNone/>
            </a:pPr>
            <a:r>
              <a:rPr lang="fr-FR" sz="2900" b="1" dirty="0">
                <a:solidFill>
                  <a:schemeClr val="accent4">
                    <a:lumMod val="50000"/>
                  </a:schemeClr>
                </a:solidFill>
                <a:latin typeface="Garamond"/>
                <a:cs typeface="Garamond"/>
              </a:rPr>
              <a:t>Apocalypse 16.9</a:t>
            </a:r>
          </a:p>
          <a:p>
            <a:pPr marL="612648" lvl="4" indent="0">
              <a:buClr>
                <a:schemeClr val="tx1"/>
              </a:buClr>
              <a:buNone/>
            </a:pPr>
            <a:r>
              <a:rPr lang="fr-FR" sz="2600" dirty="0">
                <a:solidFill>
                  <a:schemeClr val="tx1"/>
                </a:solidFill>
                <a:latin typeface="Garamond"/>
                <a:cs typeface="Garamond"/>
              </a:rPr>
              <a:t>Mais les anges approuvent  tout ce que fait Dieu pour réprimer le péché.</a:t>
            </a:r>
          </a:p>
          <a:p>
            <a:pPr marL="2023110" lvl="7" indent="-514350">
              <a:lnSpc>
                <a:spcPct val="80000"/>
              </a:lnSpc>
              <a:buClr>
                <a:schemeClr val="tx1"/>
              </a:buClr>
              <a:buNone/>
            </a:pPr>
            <a:r>
              <a:rPr lang="fr-FR" sz="2900" b="1" dirty="0">
                <a:solidFill>
                  <a:schemeClr val="accent4">
                    <a:lumMod val="50000"/>
                  </a:schemeClr>
                </a:solidFill>
                <a:latin typeface="Garamond"/>
                <a:cs typeface="Garamond"/>
              </a:rPr>
              <a:t>Apocalypse 16.5/7</a:t>
            </a:r>
          </a:p>
          <a:p>
            <a:pPr marL="2023110" lvl="7" indent="-514350">
              <a:lnSpc>
                <a:spcPct val="80000"/>
              </a:lnSpc>
              <a:buClr>
                <a:schemeClr val="tx1"/>
              </a:buClr>
              <a:buNone/>
            </a:pPr>
            <a:r>
              <a:rPr lang="fr-FR" sz="2900" b="1" dirty="0">
                <a:solidFill>
                  <a:schemeClr val="accent4">
                    <a:lumMod val="50000"/>
                  </a:schemeClr>
                </a:solidFill>
                <a:latin typeface="Garamond"/>
                <a:cs typeface="Garamond"/>
              </a:rPr>
              <a:t>Apocalypse 19.1/6</a:t>
            </a:r>
          </a:p>
          <a:p>
            <a:pPr marL="612648" lvl="4" indent="0">
              <a:lnSpc>
                <a:spcPct val="110000"/>
              </a:lnSpc>
              <a:buClr>
                <a:schemeClr val="tx1"/>
              </a:buClr>
              <a:buNone/>
            </a:pPr>
            <a:r>
              <a:rPr lang="fr-FR" sz="2600" dirty="0">
                <a:solidFill>
                  <a:schemeClr val="tx1"/>
                </a:solidFill>
                <a:latin typeface="Garamond"/>
                <a:cs typeface="Garamond"/>
              </a:rPr>
              <a:t>De même, les élus approuveront quand ils seront dans le </a:t>
            </a:r>
            <a:r>
              <a:rPr lang="fr-FR" sz="2600" dirty="0" smtClean="0">
                <a:solidFill>
                  <a:schemeClr val="tx1"/>
                </a:solidFill>
                <a:latin typeface="Garamond"/>
                <a:cs typeface="Garamond"/>
              </a:rPr>
              <a:t>ciel.</a:t>
            </a:r>
            <a:endParaRPr lang="fr-FR" sz="2600" dirty="0">
              <a:solidFill>
                <a:schemeClr val="tx1"/>
              </a:solidFill>
              <a:latin typeface="Garamond"/>
              <a:cs typeface="Garamond"/>
            </a:endParaRPr>
          </a:p>
          <a:p>
            <a:pPr marL="2023110" lvl="7" indent="-514350">
              <a:lnSpc>
                <a:spcPct val="80000"/>
              </a:lnSpc>
              <a:buClr>
                <a:schemeClr val="tx1"/>
              </a:buClr>
              <a:buNone/>
            </a:pPr>
            <a:r>
              <a:rPr lang="fr-FR" sz="3100" b="1" dirty="0">
                <a:solidFill>
                  <a:schemeClr val="accent4">
                    <a:lumMod val="50000"/>
                  </a:schemeClr>
                </a:solidFill>
                <a:latin typeface="Garamond"/>
                <a:cs typeface="Garamond"/>
              </a:rPr>
              <a:t>Psaume 94.15</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400110"/>
          </a:xfrm>
          <a:prstGeom prst="rect">
            <a:avLst/>
          </a:prstGeom>
          <a:noFill/>
        </p:spPr>
        <p:txBody>
          <a:bodyPr wrap="none" rtlCol="0">
            <a:spAutoFit/>
          </a:bodyPr>
          <a:lstStyle/>
          <a:p>
            <a:endParaRPr lang="fr-FR" sz="2000" dirty="0"/>
          </a:p>
        </p:txBody>
      </p:sp>
    </p:spTree>
    <p:extLst>
      <p:ext uri="{BB962C8B-B14F-4D97-AF65-F5344CB8AC3E}">
        <p14:creationId xmlns:p14="http://schemas.microsoft.com/office/powerpoint/2010/main" val="40135734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Effect transition="in" filter="fade">
                                      <p:cBhvr>
                                        <p:cTn id="75" dur="1000"/>
                                        <p:tgtEl>
                                          <p:spTgt spid="3">
                                            <p:txEl>
                                              <p:pRg st="7" end="7"/>
                                            </p:txEl>
                                          </p:spTgt>
                                        </p:tgtEl>
                                      </p:cBhvr>
                                    </p:animEffect>
                                    <p:anim calcmode="lin" valueType="num">
                                      <p:cBhvr>
                                        <p:cTn id="7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2" y="577213"/>
            <a:ext cx="8105329" cy="5750674"/>
          </a:xfrm>
        </p:spPr>
        <p:txBody>
          <a:bodyPr>
            <a:normAutofit/>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Malgré tout, la grande tribulation sera aussi une ère de grâce.</a:t>
            </a:r>
            <a:endParaRPr lang="fr-FR" sz="2800" b="1" dirty="0">
              <a:solidFill>
                <a:schemeClr val="accent6"/>
              </a:solidFill>
              <a:latin typeface="Garamond"/>
              <a:cs typeface="Garamond"/>
            </a:endParaRPr>
          </a:p>
          <a:p>
            <a:pPr marL="834390" lvl="2" indent="-514350">
              <a:lnSpc>
                <a:spcPct val="80000"/>
              </a:lnSpc>
              <a:buClr>
                <a:srgbClr val="000090"/>
              </a:buClr>
              <a:buFont typeface="+mj-lt"/>
              <a:buAutoNum type="alphaLcParenR"/>
            </a:pPr>
            <a:r>
              <a:rPr lang="fr-FR" sz="2400" b="1" dirty="0" smtClean="0">
                <a:solidFill>
                  <a:srgbClr val="000090"/>
                </a:solidFill>
                <a:latin typeface="Garamond"/>
                <a:cs typeface="Garamond"/>
              </a:rPr>
              <a:t>Au milieu de la « tribulation de Jacob », Dieu protège et purifie le reste fidèle d’Israël.</a:t>
            </a:r>
          </a:p>
          <a:p>
            <a:pPr marL="880110" lvl="3" indent="-285750">
              <a:lnSpc>
                <a:spcPct val="80000"/>
              </a:lnSpc>
              <a:buClr>
                <a:srgbClr val="000090"/>
              </a:buClr>
              <a:buFont typeface="Wingdings" charset="2"/>
              <a:buChar char="§"/>
            </a:pPr>
            <a:r>
              <a:rPr lang="fr-FR" sz="2400" b="1" dirty="0" smtClean="0">
                <a:solidFill>
                  <a:srgbClr val="000090"/>
                </a:solidFill>
                <a:latin typeface="Garamond"/>
                <a:cs typeface="Garamond"/>
              </a:rPr>
              <a:t>Le Seigneur marque de son sceau sur la terre 144 000 Israélites.</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7.2/4</a:t>
            </a:r>
          </a:p>
          <a:p>
            <a:pPr marL="880110" lvl="3" indent="-285750">
              <a:lnSpc>
                <a:spcPct val="80000"/>
              </a:lnSpc>
              <a:buClr>
                <a:srgbClr val="000090"/>
              </a:buClr>
              <a:buFont typeface="Wingdings" charset="2"/>
              <a:buChar char="§"/>
            </a:pPr>
            <a:r>
              <a:rPr lang="fr-FR" sz="2400" b="1" dirty="0" smtClean="0">
                <a:solidFill>
                  <a:srgbClr val="000090"/>
                </a:solidFill>
                <a:latin typeface="Garamond"/>
                <a:cs typeface="Garamond"/>
              </a:rPr>
              <a:t>La femme d’Apocalypse 12, qui représente le peuple de Dieu, trouve un refuge au désert pendant les trois ans et demi de la tribulation.</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12.4/6, 13/17</a:t>
            </a:r>
          </a:p>
          <a:p>
            <a:pPr marL="834390" lvl="2" indent="-514350">
              <a:lnSpc>
                <a:spcPct val="80000"/>
              </a:lnSpc>
              <a:buClr>
                <a:srgbClr val="000090"/>
              </a:buClr>
              <a:buFont typeface="+mj-lt"/>
              <a:buAutoNum type="alphaLcParenR"/>
            </a:pPr>
            <a:r>
              <a:rPr lang="fr-FR" sz="2400" b="1" dirty="0" smtClean="0">
                <a:solidFill>
                  <a:srgbClr val="000090"/>
                </a:solidFill>
                <a:latin typeface="Garamond"/>
                <a:cs typeface="Garamond"/>
              </a:rPr>
              <a:t>Jean voit au ciel une foule immense de martyrs qui viennent de la grande tribulation.</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7.9,14/15</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081702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09325" y="577213"/>
            <a:ext cx="8693952" cy="6149942"/>
          </a:xfrm>
        </p:spPr>
        <p:txBody>
          <a:bodyPr>
            <a:normAutofit lnSpcReduction="10000"/>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Malgré tout, la grande tribulation sera aussi une ère de grâce.</a:t>
            </a:r>
            <a:endParaRPr lang="fr-FR" sz="2800" b="1" dirty="0">
              <a:solidFill>
                <a:schemeClr val="accent6"/>
              </a:solidFill>
              <a:latin typeface="Garamond"/>
              <a:cs typeface="Garamond"/>
            </a:endParaRPr>
          </a:p>
          <a:p>
            <a:pPr marL="834390" lvl="2" indent="-514350">
              <a:lnSpc>
                <a:spcPct val="80000"/>
              </a:lnSpc>
              <a:buClr>
                <a:srgbClr val="000090"/>
              </a:buClr>
              <a:buFont typeface="+mj-lt"/>
              <a:buAutoNum type="alphaLcParenR" startAt="3"/>
            </a:pPr>
            <a:r>
              <a:rPr lang="fr-FR" sz="2800" b="1" dirty="0" smtClean="0">
                <a:solidFill>
                  <a:srgbClr val="000090"/>
                </a:solidFill>
                <a:latin typeface="Garamond"/>
                <a:cs typeface="Garamond"/>
              </a:rPr>
              <a:t>Dieu se suscite durant la tribulation deux témoins dont l’activité surnaturelle attirera l’attention du monde entier.</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11.2/4</a:t>
            </a:r>
          </a:p>
          <a:p>
            <a:pPr marL="1108710" lvl="3" indent="-514350">
              <a:lnSpc>
                <a:spcPct val="80000"/>
              </a:lnSpc>
              <a:buClr>
                <a:srgbClr val="000090"/>
              </a:buClr>
              <a:buFont typeface="Wingdings" charset="2"/>
              <a:buChar char="§"/>
            </a:pPr>
            <a:r>
              <a:rPr lang="fr-FR" sz="2400" b="1" dirty="0" smtClean="0">
                <a:solidFill>
                  <a:srgbClr val="000090"/>
                </a:solidFill>
                <a:latin typeface="Garamond"/>
                <a:cs typeface="Garamond"/>
              </a:rPr>
              <a:t>Qui seront ces deux témoins ?</a:t>
            </a:r>
          </a:p>
          <a:p>
            <a:pPr marL="1401318" lvl="4" indent="-514350">
              <a:lnSpc>
                <a:spcPct val="80000"/>
              </a:lnSpc>
              <a:buClr>
                <a:srgbClr val="000090"/>
              </a:buClr>
              <a:buFont typeface="Arial"/>
              <a:buChar char="•"/>
            </a:pPr>
            <a:r>
              <a:rPr lang="fr-FR" sz="2200" b="1" dirty="0" smtClean="0">
                <a:solidFill>
                  <a:srgbClr val="000090"/>
                </a:solidFill>
                <a:latin typeface="Garamond"/>
                <a:cs typeface="Garamond"/>
              </a:rPr>
              <a:t>L’un d’eux sera Elie</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Malachie 3.1; 4.5/6</a:t>
            </a:r>
          </a:p>
          <a:p>
            <a:pPr marL="1401318" lvl="4" indent="-514350">
              <a:lnSpc>
                <a:spcPct val="80000"/>
              </a:lnSpc>
              <a:buClr>
                <a:srgbClr val="000090"/>
              </a:buClr>
              <a:buFont typeface="Arial"/>
              <a:buChar char="•"/>
            </a:pPr>
            <a:r>
              <a:rPr lang="fr-FR" sz="2200" b="1" dirty="0" smtClean="0">
                <a:solidFill>
                  <a:srgbClr val="000090"/>
                </a:solidFill>
                <a:latin typeface="Garamond"/>
                <a:cs typeface="Garamond"/>
              </a:rPr>
              <a:t>Jean Baptiste en est le précurseur</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Marc 9.11/</a:t>
            </a:r>
            <a:r>
              <a:rPr lang="fr-FR" sz="3100" b="1" dirty="0" smtClean="0">
                <a:solidFill>
                  <a:schemeClr val="accent4">
                    <a:lumMod val="50000"/>
                  </a:schemeClr>
                </a:solidFill>
                <a:latin typeface="Garamond"/>
                <a:cs typeface="Garamond"/>
              </a:rPr>
              <a:t>13</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Matthieu 11.11/</a:t>
            </a:r>
            <a:r>
              <a:rPr lang="fr-FR" sz="3100" b="1" dirty="0" smtClean="0">
                <a:solidFill>
                  <a:schemeClr val="accent4">
                    <a:lumMod val="50000"/>
                  </a:schemeClr>
                </a:solidFill>
                <a:latin typeface="Garamond"/>
                <a:cs typeface="Garamond"/>
              </a:rPr>
              <a:t>15</a:t>
            </a:r>
            <a:endParaRPr lang="fr-FR" sz="3100" b="1" dirty="0">
              <a:solidFill>
                <a:schemeClr val="accent4">
                  <a:lumMod val="50000"/>
                </a:schemeClr>
              </a:solidFill>
              <a:latin typeface="Garamond"/>
              <a:cs typeface="Garamond"/>
            </a:endParaRPr>
          </a:p>
          <a:p>
            <a:pPr marL="2023110" lvl="7" indent="-514350">
              <a:lnSpc>
                <a:spcPct val="80000"/>
              </a:lnSpc>
              <a:buClr>
                <a:schemeClr val="tx1"/>
              </a:buClr>
              <a:buNone/>
            </a:pPr>
            <a:r>
              <a:rPr lang="fr-FR" sz="3100" b="1" dirty="0">
                <a:solidFill>
                  <a:schemeClr val="accent4">
                    <a:lumMod val="50000"/>
                  </a:schemeClr>
                </a:solidFill>
                <a:latin typeface="Garamond"/>
                <a:cs typeface="Garamond"/>
              </a:rPr>
              <a:t>Jean </a:t>
            </a:r>
            <a:r>
              <a:rPr lang="fr-FR" sz="3100" b="1" dirty="0" smtClean="0">
                <a:solidFill>
                  <a:schemeClr val="accent4">
                    <a:lumMod val="50000"/>
                  </a:schemeClr>
                </a:solidFill>
                <a:latin typeface="Garamond"/>
                <a:cs typeface="Garamond"/>
              </a:rPr>
              <a:t>1.21</a:t>
            </a:r>
            <a:endParaRPr lang="fr-FR" sz="3100" b="1" dirty="0">
              <a:solidFill>
                <a:schemeClr val="accent4">
                  <a:lumMod val="50000"/>
                </a:schemeClr>
              </a:solidFill>
              <a:latin typeface="Garamond"/>
              <a:cs typeface="Garamond"/>
            </a:endParaRPr>
          </a:p>
          <a:p>
            <a:pPr marL="1401318" lvl="4" indent="-514350">
              <a:lnSpc>
                <a:spcPct val="90000"/>
              </a:lnSpc>
              <a:buClr>
                <a:srgbClr val="000090"/>
              </a:buClr>
              <a:buFont typeface="Arial"/>
              <a:buChar char="•"/>
            </a:pPr>
            <a:r>
              <a:rPr lang="fr-FR" sz="2200" b="1" dirty="0">
                <a:solidFill>
                  <a:srgbClr val="000090"/>
                </a:solidFill>
                <a:latin typeface="Garamond"/>
                <a:cs typeface="Garamond"/>
              </a:rPr>
              <a:t>L’autre pourrait être </a:t>
            </a:r>
            <a:r>
              <a:rPr lang="fr-FR" sz="2200" b="1" dirty="0" smtClean="0">
                <a:solidFill>
                  <a:srgbClr val="000090"/>
                </a:solidFill>
                <a:latin typeface="Garamond"/>
                <a:cs typeface="Garamond"/>
              </a:rPr>
              <a:t>Moïse</a:t>
            </a:r>
          </a:p>
          <a:p>
            <a:pPr marL="1108710" lvl="3" indent="-514350">
              <a:lnSpc>
                <a:spcPct val="80000"/>
              </a:lnSpc>
              <a:buClr>
                <a:srgbClr val="000090"/>
              </a:buClr>
              <a:buFont typeface="Wingdings" charset="2"/>
              <a:buChar char="§"/>
            </a:pPr>
            <a:endParaRPr lang="fr-FR" sz="2400" b="1" dirty="0" smtClean="0">
              <a:solidFill>
                <a:srgbClr val="000090"/>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474145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8" end="8"/>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5" presetClass="entr" presetSubtype="0" fill="hold" nodeType="click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anim calcmode="lin" valueType="num">
                                      <p:cBhvr>
                                        <p:cTn id="95"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98"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3">
                                            <p:txEl>
                                              <p:pRg st="9" end="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7" presetClass="entr" presetSubtype="0" fill="hold" nodeType="clickEffect">
                                  <p:stCondLst>
                                    <p:cond delay="0"/>
                                  </p:stCondLst>
                                  <p:childTnLst>
                                    <p:set>
                                      <p:cBhvr>
                                        <p:cTn id="106" dur="1" fill="hold">
                                          <p:stCondLst>
                                            <p:cond delay="0"/>
                                          </p:stCondLst>
                                        </p:cTn>
                                        <p:tgtEl>
                                          <p:spTgt spid="3">
                                            <p:txEl>
                                              <p:pRg st="10" end="10"/>
                                            </p:txEl>
                                          </p:spTgt>
                                        </p:tgtEl>
                                        <p:attrNameLst>
                                          <p:attrName>style.visibility</p:attrName>
                                        </p:attrNameLst>
                                      </p:cBhvr>
                                      <p:to>
                                        <p:strVal val="visible"/>
                                      </p:to>
                                    </p:set>
                                    <p:animEffect transition="in" filter="fade">
                                      <p:cBhvr>
                                        <p:cTn id="107" dur="1000"/>
                                        <p:tgtEl>
                                          <p:spTgt spid="3">
                                            <p:txEl>
                                              <p:pRg st="10" end="10"/>
                                            </p:txEl>
                                          </p:spTgt>
                                        </p:tgtEl>
                                      </p:cBhvr>
                                    </p:animEffect>
                                    <p:anim calcmode="lin" valueType="num">
                                      <p:cBhvr>
                                        <p:cTn id="10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0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09325" y="298824"/>
            <a:ext cx="8693952" cy="6439647"/>
          </a:xfrm>
        </p:spPr>
        <p:txBody>
          <a:bodyPr>
            <a:normAutofit/>
          </a:bodyPr>
          <a:lstStyle/>
          <a:p>
            <a:pPr marL="834390" lvl="2" indent="-514350">
              <a:lnSpc>
                <a:spcPct val="80000"/>
              </a:lnSpc>
              <a:buClr>
                <a:srgbClr val="000090"/>
              </a:buClr>
              <a:buFont typeface="+mj-lt"/>
              <a:buAutoNum type="alphaLcParenR" startAt="4"/>
            </a:pPr>
            <a:r>
              <a:rPr lang="fr-FR" sz="2800" b="1" dirty="0" smtClean="0">
                <a:solidFill>
                  <a:srgbClr val="000090"/>
                </a:solidFill>
                <a:latin typeface="Garamond"/>
                <a:cs typeface="Garamond"/>
              </a:rPr>
              <a:t>Dieu se suscite durant la tribulation deux témoins dont l’activité surnaturelle attirera l’attention du monde entier.</a:t>
            </a:r>
            <a:endParaRPr lang="fr-FR" sz="2400" b="1" dirty="0" smtClean="0">
              <a:solidFill>
                <a:srgbClr val="000090"/>
              </a:solidFill>
              <a:latin typeface="Garamond"/>
              <a:cs typeface="Garamond"/>
            </a:endParaRPr>
          </a:p>
          <a:p>
            <a:pPr marL="1108710" lvl="3" indent="-514350">
              <a:lnSpc>
                <a:spcPct val="80000"/>
              </a:lnSpc>
              <a:buClr>
                <a:srgbClr val="000090"/>
              </a:buClr>
              <a:buFont typeface="Wingdings" charset="2"/>
              <a:buChar char="§"/>
            </a:pPr>
            <a:r>
              <a:rPr lang="fr-FR" sz="2400" b="1" dirty="0" smtClean="0">
                <a:solidFill>
                  <a:srgbClr val="000090"/>
                </a:solidFill>
                <a:latin typeface="Garamond"/>
                <a:cs typeface="Garamond"/>
              </a:rPr>
              <a:t>Quelle sera l’activité de ces deux témoins ?</a:t>
            </a:r>
          </a:p>
          <a:p>
            <a:pPr marL="1401318" lvl="4" indent="-514350">
              <a:lnSpc>
                <a:spcPct val="80000"/>
              </a:lnSpc>
              <a:buClr>
                <a:srgbClr val="000090"/>
              </a:buClr>
              <a:buFont typeface="Arial"/>
              <a:buChar char="•"/>
            </a:pPr>
            <a:r>
              <a:rPr lang="fr-FR" sz="2200" b="1" dirty="0">
                <a:solidFill>
                  <a:srgbClr val="000090"/>
                </a:solidFill>
                <a:latin typeface="Garamond"/>
                <a:cs typeface="Garamond"/>
              </a:rPr>
              <a:t>Ils seront témoins à Jérusalem, ils seront mis à mort par l’</a:t>
            </a:r>
            <a:r>
              <a:rPr lang="fr-FR" sz="2200" b="1" dirty="0" err="1">
                <a:solidFill>
                  <a:srgbClr val="000090"/>
                </a:solidFill>
                <a:latin typeface="Garamond"/>
                <a:cs typeface="Garamond"/>
              </a:rPr>
              <a:t>Antichrist</a:t>
            </a:r>
            <a:r>
              <a:rPr lang="fr-FR" sz="2200" b="1" dirty="0" smtClean="0">
                <a:solidFill>
                  <a:srgbClr val="000090"/>
                </a:solidFill>
                <a:latin typeface="Garamond"/>
                <a:cs typeface="Garamond"/>
              </a:rPr>
              <a:t>.</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11.2/8</a:t>
            </a:r>
          </a:p>
          <a:p>
            <a:pPr marL="1401318" lvl="4" indent="-514350">
              <a:lnSpc>
                <a:spcPct val="80000"/>
              </a:lnSpc>
              <a:buClr>
                <a:srgbClr val="000090"/>
              </a:buClr>
              <a:buFont typeface="Arial"/>
              <a:buChar char="•"/>
            </a:pPr>
            <a:r>
              <a:rPr lang="fr-FR" sz="2200" b="1" dirty="0" smtClean="0">
                <a:solidFill>
                  <a:srgbClr val="000090"/>
                </a:solidFill>
                <a:latin typeface="Garamond"/>
                <a:cs typeface="Garamond"/>
              </a:rPr>
              <a:t>Il prêcheront le Messie à Israël.</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Malachie 4.5/6</a:t>
            </a:r>
          </a:p>
          <a:p>
            <a:pPr marL="1401318" lvl="4" indent="-514350">
              <a:lnSpc>
                <a:spcPct val="80000"/>
              </a:lnSpc>
              <a:buClr>
                <a:srgbClr val="000090"/>
              </a:buClr>
              <a:buFont typeface="Arial"/>
              <a:buChar char="•"/>
            </a:pPr>
            <a:r>
              <a:rPr lang="fr-FR" sz="2200" b="1" dirty="0" smtClean="0">
                <a:solidFill>
                  <a:srgbClr val="000090"/>
                </a:solidFill>
                <a:latin typeface="Garamond"/>
                <a:cs typeface="Garamond"/>
              </a:rPr>
              <a:t>Ils front des miracles, mais les hommes ne se repentiront pas.</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11.9/10</a:t>
            </a:r>
          </a:p>
          <a:p>
            <a:pPr marL="1401318" lvl="4" indent="-514350">
              <a:lnSpc>
                <a:spcPct val="90000"/>
              </a:lnSpc>
              <a:buClr>
                <a:srgbClr val="000090"/>
              </a:buClr>
              <a:buFont typeface="Arial"/>
              <a:buChar char="•"/>
            </a:pPr>
            <a:r>
              <a:rPr lang="fr-FR" sz="2200" b="1" dirty="0">
                <a:solidFill>
                  <a:srgbClr val="000090"/>
                </a:solidFill>
                <a:latin typeface="Garamond"/>
                <a:cs typeface="Garamond"/>
              </a:rPr>
              <a:t>Ils seront ressuscités et enlevés.</a:t>
            </a:r>
          </a:p>
          <a:p>
            <a:pPr marL="2023110" lvl="7" indent="-514350">
              <a:lnSpc>
                <a:spcPct val="90000"/>
              </a:lnSpc>
              <a:buClr>
                <a:schemeClr val="tx1"/>
              </a:buClr>
              <a:buNone/>
            </a:pPr>
            <a:r>
              <a:rPr lang="fr-FR" sz="3100" b="1" dirty="0">
                <a:solidFill>
                  <a:schemeClr val="accent4">
                    <a:lumMod val="50000"/>
                  </a:schemeClr>
                </a:solidFill>
                <a:latin typeface="Garamond"/>
                <a:cs typeface="Garamond"/>
              </a:rPr>
              <a:t>Apocalypse 11.11/13</a:t>
            </a:r>
          </a:p>
          <a:p>
            <a:pPr marL="1401318" lvl="4" indent="-514350">
              <a:lnSpc>
                <a:spcPct val="80000"/>
              </a:lnSpc>
              <a:buClr>
                <a:srgbClr val="000090"/>
              </a:buClr>
              <a:buFont typeface="Arial"/>
              <a:buChar char="•"/>
            </a:pPr>
            <a:endParaRPr lang="fr-FR" sz="2200" b="1" dirty="0">
              <a:solidFill>
                <a:srgbClr val="000090"/>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995555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7"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Effect transition="in" filter="fade">
                                      <p:cBhvr>
                                        <p:cTn id="83" dur="1000"/>
                                        <p:tgtEl>
                                          <p:spTgt spid="3">
                                            <p:txEl>
                                              <p:pRg st="8" end="8"/>
                                            </p:txEl>
                                          </p:spTgt>
                                        </p:tgtEl>
                                      </p:cBhvr>
                                    </p:animEffect>
                                    <p:anim calcmode="lin" valueType="num">
                                      <p:cBhvr>
                                        <p:cTn id="8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9" end="9"/>
                                            </p:txEl>
                                          </p:spTgt>
                                        </p:tgtEl>
                                        <p:attrNameLst>
                                          <p:attrName>style.visibility</p:attrName>
                                        </p:attrNameLst>
                                      </p:cBhvr>
                                      <p:to>
                                        <p:strVal val="visible"/>
                                      </p:to>
                                    </p:set>
                                    <p:anim calcmode="lin" valueType="num">
                                      <p:cBhvr>
                                        <p:cTn id="91"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09325" y="577213"/>
            <a:ext cx="8693952" cy="5750674"/>
          </a:xfrm>
        </p:spPr>
        <p:txBody>
          <a:bodyPr>
            <a:normAutofit/>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Malgré tout, la grande tribulation sera aussi une ère de grâce.</a:t>
            </a:r>
            <a:endParaRPr lang="fr-FR" sz="2800" b="1" dirty="0">
              <a:solidFill>
                <a:schemeClr val="accent6"/>
              </a:solidFill>
              <a:latin typeface="Garamond"/>
              <a:cs typeface="Garamond"/>
            </a:endParaRPr>
          </a:p>
          <a:p>
            <a:pPr marL="834390" lvl="2" indent="-514350">
              <a:lnSpc>
                <a:spcPct val="80000"/>
              </a:lnSpc>
              <a:buClr>
                <a:srgbClr val="000090"/>
              </a:buClr>
              <a:buFont typeface="+mj-lt"/>
              <a:buAutoNum type="alphaLcParenR" startAt="5"/>
            </a:pPr>
            <a:r>
              <a:rPr lang="fr-FR" sz="2800" b="1" dirty="0" smtClean="0">
                <a:solidFill>
                  <a:srgbClr val="000090"/>
                </a:solidFill>
                <a:latin typeface="Garamond"/>
                <a:cs typeface="Garamond"/>
              </a:rPr>
              <a:t>Enfin, par le moyen de ses anges, Dieu adresse un ultime message à tous les être humains.</a:t>
            </a:r>
          </a:p>
          <a:p>
            <a:pPr marL="1108710" lvl="3" indent="-514350">
              <a:lnSpc>
                <a:spcPct val="80000"/>
              </a:lnSpc>
              <a:buClr>
                <a:srgbClr val="000090"/>
              </a:buClr>
              <a:buFont typeface="Wingdings" charset="2"/>
              <a:buChar char="§"/>
            </a:pPr>
            <a:r>
              <a:rPr lang="fr-FR" sz="2400" b="1" dirty="0" smtClean="0">
                <a:solidFill>
                  <a:srgbClr val="000090"/>
                </a:solidFill>
                <a:latin typeface="Garamond"/>
                <a:cs typeface="Garamond"/>
              </a:rPr>
              <a:t>L’</a:t>
            </a:r>
            <a:r>
              <a:rPr lang="fr-FR" sz="2400" b="1" dirty="0">
                <a:solidFill>
                  <a:srgbClr val="000090"/>
                </a:solidFill>
                <a:latin typeface="Garamond"/>
                <a:cs typeface="Garamond"/>
              </a:rPr>
              <a:t>É</a:t>
            </a:r>
            <a:r>
              <a:rPr lang="fr-FR" sz="2400" b="1" dirty="0" smtClean="0">
                <a:solidFill>
                  <a:srgbClr val="000090"/>
                </a:solidFill>
                <a:latin typeface="Garamond"/>
                <a:cs typeface="Garamond"/>
              </a:rPr>
              <a:t>vangile éternel est annoncé à toute la terre.</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14.6/7</a:t>
            </a:r>
          </a:p>
          <a:p>
            <a:pPr marL="1108710" lvl="3" indent="-514350">
              <a:lnSpc>
                <a:spcPct val="80000"/>
              </a:lnSpc>
              <a:buClr>
                <a:srgbClr val="000090"/>
              </a:buClr>
              <a:buFont typeface="Wingdings" charset="2"/>
              <a:buChar char="§"/>
            </a:pPr>
            <a:r>
              <a:rPr lang="fr-FR" sz="2400" b="1" dirty="0">
                <a:solidFill>
                  <a:srgbClr val="000090"/>
                </a:solidFill>
                <a:latin typeface="Garamond"/>
                <a:cs typeface="Garamond"/>
              </a:rPr>
              <a:t>Tous les habitants de la terre sont solennellement mis en garde par des anges contre la séduction et l’adoration de l’</a:t>
            </a:r>
            <a:r>
              <a:rPr lang="fr-FR" sz="2400" b="1" dirty="0" err="1">
                <a:solidFill>
                  <a:srgbClr val="000090"/>
                </a:solidFill>
                <a:latin typeface="Garamond"/>
                <a:cs typeface="Garamond"/>
              </a:rPr>
              <a:t>Antichrist</a:t>
            </a:r>
            <a:r>
              <a:rPr lang="fr-FR" sz="2400" b="1" dirty="0">
                <a:solidFill>
                  <a:srgbClr val="000090"/>
                </a:solidFill>
                <a:latin typeface="Garamond"/>
                <a:cs typeface="Garamond"/>
              </a:rPr>
              <a:t>.</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Apocalypse 14.7/11</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0223663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09325" y="577213"/>
            <a:ext cx="8693952" cy="5750674"/>
          </a:xfrm>
        </p:spPr>
        <p:txBody>
          <a:bodyPr>
            <a:normAutofit/>
          </a:bodyPr>
          <a:lstStyle/>
          <a:p>
            <a:pPr marL="560070" indent="-514350">
              <a:buClr>
                <a:schemeClr val="accent5"/>
              </a:buClr>
              <a:buFont typeface="+mj-lt"/>
              <a:buAutoNum type="arabicPeriod" startAt="6"/>
            </a:pPr>
            <a:r>
              <a:rPr lang="fr-FR" sz="2800" b="1" dirty="0" smtClean="0">
                <a:solidFill>
                  <a:schemeClr val="accent6"/>
                </a:solidFill>
                <a:latin typeface="Garamond"/>
                <a:cs typeface="Garamond"/>
              </a:rPr>
              <a:t>Malgré tout, la grande tribulation sera aussi une ère de grâce.</a:t>
            </a:r>
            <a:endParaRPr lang="fr-FR" sz="2800" b="1" dirty="0">
              <a:solidFill>
                <a:schemeClr val="accent6"/>
              </a:solidFill>
              <a:latin typeface="Garamond"/>
              <a:cs typeface="Garamond"/>
            </a:endParaRPr>
          </a:p>
          <a:p>
            <a:pPr marL="834390" lvl="2" indent="-514350">
              <a:lnSpc>
                <a:spcPct val="80000"/>
              </a:lnSpc>
              <a:buClr>
                <a:srgbClr val="000090"/>
              </a:buClr>
              <a:buFont typeface="+mj-lt"/>
              <a:buAutoNum type="alphaLcParenR" startAt="6"/>
            </a:pPr>
            <a:r>
              <a:rPr lang="fr-FR" sz="2800" b="1" dirty="0">
                <a:solidFill>
                  <a:srgbClr val="000090"/>
                </a:solidFill>
                <a:latin typeface="Garamond"/>
                <a:cs typeface="Garamond"/>
              </a:rPr>
              <a:t>Admirons les ressources infinies de la miséricorde de Dieu.</a:t>
            </a:r>
          </a:p>
          <a:p>
            <a:pPr marL="1108710" lvl="3" indent="-514350">
              <a:lnSpc>
                <a:spcPct val="80000"/>
              </a:lnSpc>
              <a:buClr>
                <a:srgbClr val="000090"/>
              </a:buClr>
              <a:buFont typeface="Wingdings" charset="2"/>
              <a:buChar char="§"/>
            </a:pPr>
            <a:r>
              <a:rPr lang="fr-FR" sz="2400" b="1" dirty="0">
                <a:solidFill>
                  <a:srgbClr val="000090"/>
                </a:solidFill>
                <a:latin typeface="Garamond"/>
                <a:cs typeface="Garamond"/>
              </a:rPr>
              <a:t>Dieu protègera et purifiera le reste fidèle d’Israël.</a:t>
            </a:r>
          </a:p>
          <a:p>
            <a:pPr marL="1108710" lvl="3" indent="-514350">
              <a:lnSpc>
                <a:spcPct val="80000"/>
              </a:lnSpc>
              <a:buClr>
                <a:srgbClr val="000090"/>
              </a:buClr>
              <a:buFont typeface="Wingdings" charset="2"/>
              <a:buChar char="§"/>
            </a:pPr>
            <a:r>
              <a:rPr lang="fr-FR" sz="2400" b="1" dirty="0">
                <a:solidFill>
                  <a:srgbClr val="000090"/>
                </a:solidFill>
                <a:latin typeface="Garamond"/>
                <a:cs typeface="Garamond"/>
              </a:rPr>
              <a:t>Il sauvera encore une foule innombrable de martyrs.</a:t>
            </a:r>
          </a:p>
          <a:p>
            <a:pPr marL="1108710" lvl="3" indent="-514350">
              <a:lnSpc>
                <a:spcPct val="80000"/>
              </a:lnSpc>
              <a:buClr>
                <a:srgbClr val="000090"/>
              </a:buClr>
              <a:buFont typeface="Wingdings" charset="2"/>
              <a:buChar char="§"/>
            </a:pPr>
            <a:r>
              <a:rPr lang="fr-FR" sz="2400" b="1" dirty="0">
                <a:solidFill>
                  <a:srgbClr val="000090"/>
                </a:solidFill>
                <a:latin typeface="Garamond"/>
                <a:cs typeface="Garamond"/>
              </a:rPr>
              <a:t>Il suscitera,  pour atteindre encore Israël deux témoins miraculeux et se servira même des anges pour proclamer son message.</a:t>
            </a:r>
          </a:p>
          <a:p>
            <a:pPr marL="1108710" lvl="3" indent="-514350">
              <a:lnSpc>
                <a:spcPct val="80000"/>
              </a:lnSpc>
              <a:buClr>
                <a:srgbClr val="000090"/>
              </a:buClr>
              <a:buFont typeface="Wingdings" charset="2"/>
              <a:buChar char="§"/>
            </a:pPr>
            <a:r>
              <a:rPr lang="fr-FR" sz="2400" b="1" dirty="0">
                <a:solidFill>
                  <a:srgbClr val="000090"/>
                </a:solidFill>
                <a:latin typeface="Garamond"/>
                <a:cs typeface="Garamond"/>
              </a:rPr>
              <a:t>Il évangélisera ainsi et avertira tous les habitants de la terre sans exception.</a:t>
            </a:r>
          </a:p>
          <a:p>
            <a:pPr marL="320040" lvl="2" indent="0">
              <a:lnSpc>
                <a:spcPct val="80000"/>
              </a:lnSpc>
              <a:buClr>
                <a:srgbClr val="000090"/>
              </a:buClr>
              <a:buNone/>
            </a:pPr>
            <a:r>
              <a:rPr lang="fr-FR" sz="2600" dirty="0">
                <a:solidFill>
                  <a:schemeClr val="tx1"/>
                </a:solidFill>
                <a:latin typeface="Garamond"/>
                <a:cs typeface="Garamond"/>
              </a:rPr>
              <a:t>Qui oserait, après cela, accuser Dieu d’injustice ?</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494788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6983158" cy="5750674"/>
          </a:xfrm>
        </p:spPr>
        <p:txBody>
          <a:bodyPr>
            <a:normAutofit/>
          </a:bodyPr>
          <a:lstStyle/>
          <a:p>
            <a:pPr marL="560070" indent="-514350">
              <a:buClr>
                <a:schemeClr val="accent5"/>
              </a:buClr>
              <a:buFont typeface="+mj-lt"/>
              <a:buAutoNum type="arabicPeriod" startAt="7"/>
            </a:pPr>
            <a:r>
              <a:rPr lang="fr-FR" sz="2800" b="1" dirty="0" smtClean="0">
                <a:solidFill>
                  <a:schemeClr val="accent6"/>
                </a:solidFill>
                <a:latin typeface="Garamond"/>
                <a:cs typeface="Garamond"/>
              </a:rPr>
              <a:t>Durée de la grande tribulation.</a:t>
            </a:r>
          </a:p>
          <a:p>
            <a:pPr marL="320040" lvl="2" indent="0">
              <a:lnSpc>
                <a:spcPct val="80000"/>
              </a:lnSpc>
              <a:buClr>
                <a:srgbClr val="000090"/>
              </a:buClr>
              <a:buNone/>
            </a:pPr>
            <a:r>
              <a:rPr lang="fr-FR" sz="2600" dirty="0">
                <a:solidFill>
                  <a:schemeClr val="tx1"/>
                </a:solidFill>
                <a:latin typeface="Garamond"/>
                <a:cs typeface="Garamond"/>
              </a:rPr>
              <a:t>Deux périodes de 3 ans et </a:t>
            </a:r>
            <a:r>
              <a:rPr lang="fr-FR" sz="2600" dirty="0" smtClean="0">
                <a:solidFill>
                  <a:schemeClr val="tx1"/>
                </a:solidFill>
                <a:latin typeface="Garamond"/>
                <a:cs typeface="Garamond"/>
              </a:rPr>
              <a:t>demie.</a:t>
            </a:r>
            <a:endParaRPr lang="fr-FR" sz="2600" dirty="0">
              <a:solidFill>
                <a:schemeClr val="tx1"/>
              </a:solidFill>
              <a:latin typeface="Garamond"/>
              <a:cs typeface="Garamond"/>
            </a:endParaRPr>
          </a:p>
          <a:p>
            <a:pPr marL="2023110" lvl="7" indent="-514350">
              <a:lnSpc>
                <a:spcPct val="80000"/>
              </a:lnSpc>
              <a:buClr>
                <a:schemeClr val="tx1"/>
              </a:buClr>
              <a:buNone/>
            </a:pPr>
            <a:r>
              <a:rPr lang="fr-FR" sz="3100" b="1" dirty="0">
                <a:solidFill>
                  <a:schemeClr val="accent4">
                    <a:lumMod val="50000"/>
                  </a:schemeClr>
                </a:solidFill>
                <a:latin typeface="Garamond"/>
                <a:cs typeface="Garamond"/>
              </a:rPr>
              <a:t>Daniel 7.25</a:t>
            </a:r>
          </a:p>
          <a:p>
            <a:pPr marL="2023110" lvl="7" indent="-514350">
              <a:lnSpc>
                <a:spcPct val="80000"/>
              </a:lnSpc>
              <a:buClr>
                <a:schemeClr val="tx1"/>
              </a:buClr>
              <a:buNone/>
            </a:pPr>
            <a:r>
              <a:rPr lang="fr-FR" sz="3100" b="1" dirty="0">
                <a:solidFill>
                  <a:schemeClr val="accent4">
                    <a:lumMod val="50000"/>
                  </a:schemeClr>
                </a:solidFill>
                <a:latin typeface="Garamond"/>
                <a:cs typeface="Garamond"/>
              </a:rPr>
              <a:t>Matthieu 24.22</a:t>
            </a:r>
          </a:p>
          <a:p>
            <a:pPr marL="560070" indent="-514350">
              <a:buClr>
                <a:schemeClr val="accent5"/>
              </a:buClr>
              <a:buFont typeface="+mj-lt"/>
              <a:buAutoNum type="arabicPeriod" startAt="7"/>
            </a:pPr>
            <a:r>
              <a:rPr lang="fr-FR" sz="2800" b="1" dirty="0" smtClean="0">
                <a:solidFill>
                  <a:schemeClr val="accent6"/>
                </a:solidFill>
                <a:latin typeface="Garamond"/>
                <a:cs typeface="Garamond"/>
              </a:rPr>
              <a:t>Comment se terminera la grande tribulation ?</a:t>
            </a:r>
          </a:p>
          <a:p>
            <a:pPr marL="320040" lvl="2" indent="0">
              <a:lnSpc>
                <a:spcPct val="80000"/>
              </a:lnSpc>
              <a:buClr>
                <a:srgbClr val="000090"/>
              </a:buClr>
              <a:buNone/>
            </a:pPr>
            <a:r>
              <a:rPr lang="fr-FR" sz="2600" dirty="0">
                <a:solidFill>
                  <a:schemeClr val="tx1"/>
                </a:solidFill>
                <a:latin typeface="Garamond"/>
                <a:cs typeface="Garamond"/>
              </a:rPr>
              <a:t>Par la bataille d’</a:t>
            </a:r>
            <a:r>
              <a:rPr lang="fr-FR" sz="2600" dirty="0" err="1">
                <a:solidFill>
                  <a:schemeClr val="tx1"/>
                </a:solidFill>
                <a:latin typeface="Garamond"/>
                <a:cs typeface="Garamond"/>
              </a:rPr>
              <a:t>Harmaguédon</a:t>
            </a:r>
            <a:r>
              <a:rPr lang="fr-FR" sz="2600" dirty="0">
                <a:solidFill>
                  <a:schemeClr val="tx1"/>
                </a:solidFill>
                <a:latin typeface="Garamond"/>
                <a:cs typeface="Garamond"/>
              </a:rPr>
              <a:t>.</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249796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664584"/>
            <a:ext cx="8083176" cy="1143000"/>
          </a:xfrm>
        </p:spPr>
        <p:txBody>
          <a:bodyPr/>
          <a:lstStyle/>
          <a:p>
            <a:pPr marL="742950" indent="-742950" algn="l">
              <a:buClrTx/>
              <a:buFont typeface="+mj-lt"/>
              <a:buAutoNum type="alphaUcPeriod" startAt="8"/>
            </a:pPr>
            <a:r>
              <a:rPr lang="fr-FR" sz="4000" dirty="0" smtClean="0">
                <a:latin typeface="Garamond"/>
                <a:cs typeface="Garamond"/>
              </a:rPr>
              <a:t>La bataille d’</a:t>
            </a:r>
            <a:r>
              <a:rPr lang="fr-FR" sz="4000" dirty="0" err="1" smtClean="0">
                <a:latin typeface="Garamond"/>
                <a:cs typeface="Garamond"/>
              </a:rPr>
              <a:t>Harmaguédon</a:t>
            </a:r>
            <a:endParaRPr lang="fr-FR" sz="4000" dirty="0">
              <a:latin typeface="Garamond"/>
              <a:cs typeface="Garamond"/>
            </a:endParaRPr>
          </a:p>
        </p:txBody>
      </p:sp>
      <p:sp>
        <p:nvSpPr>
          <p:cNvPr id="3" name="Espace réservé du contenu 2"/>
          <p:cNvSpPr>
            <a:spLocks noGrp="1"/>
          </p:cNvSpPr>
          <p:nvPr>
            <p:ph sz="quarter" idx="13"/>
          </p:nvPr>
        </p:nvSpPr>
        <p:spPr>
          <a:xfrm>
            <a:off x="672353" y="1598706"/>
            <a:ext cx="6983158" cy="4835358"/>
          </a:xfrm>
        </p:spPr>
        <p:txBody>
          <a:bodyPr>
            <a:normAutofit/>
          </a:bodyPr>
          <a:lstStyle/>
          <a:p>
            <a:pPr marL="560070" indent="-514350">
              <a:buClr>
                <a:schemeClr val="accent5"/>
              </a:buClr>
              <a:buFont typeface="+mj-lt"/>
              <a:buAutoNum type="arabicPeriod"/>
            </a:pPr>
            <a:r>
              <a:rPr lang="fr-FR" sz="2800" b="1" dirty="0" smtClean="0">
                <a:solidFill>
                  <a:schemeClr val="accent6"/>
                </a:solidFill>
                <a:latin typeface="Garamond"/>
                <a:cs typeface="Garamond"/>
              </a:rPr>
              <a:t>La bataille d’</a:t>
            </a:r>
            <a:r>
              <a:rPr lang="fr-FR" sz="2800" b="1" dirty="0" err="1" smtClean="0">
                <a:solidFill>
                  <a:schemeClr val="accent6"/>
                </a:solidFill>
                <a:latin typeface="Garamond"/>
                <a:cs typeface="Garamond"/>
              </a:rPr>
              <a:t>Harmaguédon</a:t>
            </a:r>
            <a:r>
              <a:rPr lang="fr-FR" sz="2800" b="1" dirty="0" smtClean="0">
                <a:solidFill>
                  <a:schemeClr val="accent6"/>
                </a:solidFill>
                <a:latin typeface="Garamond"/>
                <a:cs typeface="Garamond"/>
              </a:rPr>
              <a:t> est le dénouement de la grande tribulation.</a:t>
            </a:r>
          </a:p>
          <a:p>
            <a:pPr marL="560070" indent="-514350">
              <a:buClr>
                <a:schemeClr val="accent5"/>
              </a:buClr>
              <a:buFont typeface="+mj-lt"/>
              <a:buAutoNum type="arabicPeriod"/>
            </a:pPr>
            <a:r>
              <a:rPr lang="fr-FR" sz="2800" b="1" dirty="0" smtClean="0">
                <a:solidFill>
                  <a:schemeClr val="accent6"/>
                </a:solidFill>
                <a:latin typeface="Garamond"/>
                <a:cs typeface="Garamond"/>
              </a:rPr>
              <a:t>Que signifie le mot </a:t>
            </a:r>
            <a:r>
              <a:rPr lang="fr-FR" sz="2800" b="1" dirty="0" err="1">
                <a:solidFill>
                  <a:schemeClr val="accent6"/>
                </a:solidFill>
                <a:latin typeface="Garamond"/>
                <a:cs typeface="Garamond"/>
              </a:rPr>
              <a:t>Harmaguédon</a:t>
            </a:r>
            <a:r>
              <a:rPr lang="fr-FR" sz="2800" b="1" dirty="0" smtClean="0">
                <a:solidFill>
                  <a:schemeClr val="accent6"/>
                </a:solidFill>
                <a:latin typeface="Garamond"/>
                <a:cs typeface="Garamond"/>
              </a:rPr>
              <a:t> ?</a:t>
            </a:r>
          </a:p>
          <a:p>
            <a:pPr marL="2023110" lvl="7" indent="-514350">
              <a:buClr>
                <a:schemeClr val="tx1"/>
              </a:buClr>
              <a:buNone/>
            </a:pPr>
            <a:r>
              <a:rPr lang="fr-FR" sz="4000" b="1" dirty="0">
                <a:solidFill>
                  <a:schemeClr val="accent4">
                    <a:lumMod val="50000"/>
                  </a:schemeClr>
                </a:solidFill>
                <a:latin typeface="Garamond"/>
                <a:cs typeface="Garamond"/>
              </a:rPr>
              <a:t>Apocalypse 16.13/16</a:t>
            </a:r>
          </a:p>
          <a:p>
            <a:pPr marL="320040" lvl="2" indent="0">
              <a:buClr>
                <a:srgbClr val="000090"/>
              </a:buClr>
              <a:buNone/>
            </a:pPr>
            <a:r>
              <a:rPr lang="fr-FR" sz="3400" dirty="0">
                <a:solidFill>
                  <a:schemeClr val="tx1"/>
                </a:solidFill>
                <a:latin typeface="Garamond"/>
                <a:cs typeface="Garamond"/>
              </a:rPr>
              <a:t>Colline de </a:t>
            </a:r>
            <a:r>
              <a:rPr lang="fr-FR" sz="3400" dirty="0" err="1">
                <a:solidFill>
                  <a:schemeClr val="tx1"/>
                </a:solidFill>
                <a:latin typeface="Garamond"/>
                <a:cs typeface="Garamond"/>
              </a:rPr>
              <a:t>Méguiddo</a:t>
            </a:r>
            <a:endParaRPr lang="fr-FR" sz="3400" dirty="0">
              <a:solidFill>
                <a:schemeClr val="tx1"/>
              </a:solidFill>
              <a:latin typeface="Garamond"/>
              <a:cs typeface="Garamond"/>
            </a:endParaRPr>
          </a:p>
          <a:p>
            <a:pPr marL="320040" lvl="2" indent="0">
              <a:buClr>
                <a:srgbClr val="000090"/>
              </a:buClr>
              <a:buNone/>
            </a:pPr>
            <a:r>
              <a:rPr lang="fr-FR" sz="3400" dirty="0">
                <a:solidFill>
                  <a:schemeClr val="tx1"/>
                </a:solidFill>
                <a:latin typeface="Garamond"/>
                <a:cs typeface="Garamond"/>
              </a:rPr>
              <a:t>Montagne de la désolation</a:t>
            </a:r>
          </a:p>
          <a:p>
            <a:pPr marL="560070" indent="-514350">
              <a:buClr>
                <a:srgbClr val="000090"/>
              </a:buClr>
              <a:buFont typeface="+mj-lt"/>
              <a:buAutoNum type="alphaLcParenR"/>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2175902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84732"/>
            <a:ext cx="8083176" cy="1143000"/>
          </a:xfrm>
        </p:spPr>
        <p:txBody>
          <a:bodyPr/>
          <a:lstStyle/>
          <a:p>
            <a:pPr marL="0" indent="0" algn="l">
              <a:buClrTx/>
              <a:buNone/>
            </a:pPr>
            <a:endParaRPr lang="fr-FR" sz="4000" dirty="0">
              <a:solidFill>
                <a:schemeClr val="accent4">
                  <a:lumMod val="50000"/>
                </a:schemeClr>
              </a:solidFill>
              <a:latin typeface="Garamond"/>
              <a:ea typeface="+mn-ea"/>
              <a:cs typeface="Garamond"/>
            </a:endParaRPr>
          </a:p>
        </p:txBody>
      </p:sp>
      <p:sp>
        <p:nvSpPr>
          <p:cNvPr id="3" name="Espace réservé du contenu 2"/>
          <p:cNvSpPr>
            <a:spLocks noGrp="1"/>
          </p:cNvSpPr>
          <p:nvPr>
            <p:ph sz="quarter" idx="13"/>
          </p:nvPr>
        </p:nvSpPr>
        <p:spPr>
          <a:xfrm>
            <a:off x="672352" y="386561"/>
            <a:ext cx="8038519" cy="6047503"/>
          </a:xfrm>
        </p:spPr>
        <p:txBody>
          <a:bodyPr>
            <a:normAutofit fontScale="92500" lnSpcReduction="20000"/>
          </a:bodyPr>
          <a:lstStyle/>
          <a:p>
            <a:pPr marL="560070" indent="-514350">
              <a:buClr>
                <a:schemeClr val="accent5"/>
              </a:buClr>
              <a:buFont typeface="+mj-lt"/>
              <a:buAutoNum type="arabicPeriod" startAt="3"/>
            </a:pPr>
            <a:r>
              <a:rPr lang="fr-FR" sz="2800" b="1" dirty="0" smtClean="0">
                <a:solidFill>
                  <a:schemeClr val="accent6"/>
                </a:solidFill>
                <a:latin typeface="Garamond"/>
                <a:cs typeface="Garamond"/>
              </a:rPr>
              <a:t>Pourquoi la dernière guerre doit-elle finir en Palestine?</a:t>
            </a:r>
          </a:p>
          <a:p>
            <a:pPr marL="560070" indent="-514350">
              <a:buClr>
                <a:srgbClr val="000090"/>
              </a:buClr>
              <a:buFont typeface="+mj-lt"/>
              <a:buAutoNum type="alphaLcParenR"/>
            </a:pPr>
            <a:r>
              <a:rPr lang="fr-FR" sz="2800" b="1" dirty="0">
                <a:solidFill>
                  <a:srgbClr val="000090"/>
                </a:solidFill>
                <a:latin typeface="Garamond"/>
                <a:cs typeface="Garamond"/>
              </a:rPr>
              <a:t>La Palestine est la plaque </a:t>
            </a:r>
            <a:r>
              <a:rPr lang="fr-FR" sz="2800" b="1" dirty="0" smtClean="0">
                <a:solidFill>
                  <a:srgbClr val="000090"/>
                </a:solidFill>
                <a:latin typeface="Garamond"/>
                <a:cs typeface="Garamond"/>
              </a:rPr>
              <a:t>tournante de tous les continents.</a:t>
            </a:r>
          </a:p>
          <a:p>
            <a:pPr marL="560070" indent="-514350">
              <a:buClr>
                <a:srgbClr val="000090"/>
              </a:buClr>
              <a:buFont typeface="+mj-lt"/>
              <a:buAutoNum type="alphaLcParenR"/>
            </a:pPr>
            <a:r>
              <a:rPr lang="fr-FR" sz="2800" b="1" dirty="0" smtClean="0">
                <a:solidFill>
                  <a:srgbClr val="000090"/>
                </a:solidFill>
                <a:latin typeface="Garamond"/>
                <a:cs typeface="Garamond"/>
              </a:rPr>
              <a:t>Les juifs, à la fin des temps seront retournées sur leur terre avec leurs richesses</a:t>
            </a:r>
          </a:p>
          <a:p>
            <a:pPr marL="2023110" lvl="7" indent="-514350">
              <a:buClr>
                <a:schemeClr val="tx1"/>
              </a:buClr>
              <a:buNone/>
            </a:pPr>
            <a:r>
              <a:rPr lang="fr-FR" sz="4700" b="1" dirty="0">
                <a:solidFill>
                  <a:schemeClr val="accent4">
                    <a:lumMod val="50000"/>
                  </a:schemeClr>
                </a:solidFill>
                <a:latin typeface="Garamond"/>
                <a:cs typeface="Garamond"/>
              </a:rPr>
              <a:t>Esaïe 60.5, 9</a:t>
            </a:r>
          </a:p>
          <a:p>
            <a:pPr marL="560070" indent="-514350">
              <a:buClr>
                <a:srgbClr val="000090"/>
              </a:buClr>
              <a:buFont typeface="+mj-lt"/>
              <a:buAutoNum type="alphaLcParenR"/>
            </a:pPr>
            <a:r>
              <a:rPr lang="fr-FR" sz="2800" b="1" dirty="0" smtClean="0">
                <a:solidFill>
                  <a:srgbClr val="000090"/>
                </a:solidFill>
                <a:latin typeface="Garamond"/>
                <a:cs typeface="Garamond"/>
              </a:rPr>
              <a:t>Satan sait que c’est en Palestine que Jésus doit paraître.</a:t>
            </a:r>
          </a:p>
          <a:p>
            <a:pPr marL="560070" indent="-514350">
              <a:buClr>
                <a:srgbClr val="000090"/>
              </a:buClr>
              <a:buFont typeface="+mj-lt"/>
              <a:buAutoNum type="alphaLcParenR"/>
            </a:pPr>
            <a:r>
              <a:rPr lang="fr-FR" sz="2800" b="1" dirty="0" smtClean="0">
                <a:solidFill>
                  <a:srgbClr val="000090"/>
                </a:solidFill>
                <a:latin typeface="Garamond"/>
                <a:cs typeface="Garamond"/>
              </a:rPr>
              <a:t>Jésus doit triompher à Jérusalem car c’est là qu’il a été humilié</a:t>
            </a:r>
          </a:p>
          <a:p>
            <a:pPr marL="2023110" lvl="7" indent="-514350">
              <a:buClr>
                <a:schemeClr val="tx1"/>
              </a:buClr>
              <a:buNone/>
            </a:pPr>
            <a:r>
              <a:rPr lang="fr-FR" sz="5200" b="1" dirty="0">
                <a:solidFill>
                  <a:schemeClr val="accent4">
                    <a:lumMod val="50000"/>
                  </a:schemeClr>
                </a:solidFill>
                <a:latin typeface="Garamond"/>
                <a:cs typeface="Garamond"/>
              </a:rPr>
              <a:t>Jérémie 50.28</a:t>
            </a:r>
          </a:p>
          <a:p>
            <a:pPr marL="2023110" lvl="7" indent="-514350">
              <a:buClr>
                <a:schemeClr val="tx1"/>
              </a:buClr>
              <a:buNone/>
            </a:pPr>
            <a:r>
              <a:rPr lang="fr-FR" sz="5200" b="1" dirty="0">
                <a:solidFill>
                  <a:schemeClr val="accent4">
                    <a:lumMod val="50000"/>
                  </a:schemeClr>
                </a:solidFill>
                <a:latin typeface="Garamond"/>
                <a:cs typeface="Garamond"/>
              </a:rPr>
              <a:t>Zacharie 14.2/4</a:t>
            </a:r>
          </a:p>
        </p:txBody>
      </p:sp>
    </p:spTree>
    <p:extLst>
      <p:ext uri="{BB962C8B-B14F-4D97-AF65-F5344CB8AC3E}">
        <p14:creationId xmlns:p14="http://schemas.microsoft.com/office/powerpoint/2010/main" val="3321051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 calcmode="lin" valueType="num">
                                      <p:cBhvr>
                                        <p:cTn id="5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376832"/>
            <a:ext cx="8083176" cy="976973"/>
          </a:xfrm>
        </p:spPr>
        <p:txBody>
          <a:bodyPr/>
          <a:lstStyle/>
          <a:p>
            <a:pPr marL="742950" indent="-742950" algn="l">
              <a:buClrTx/>
              <a:buFont typeface="+mj-lt"/>
              <a:buAutoNum type="alphaUcPeriod" startAt="2"/>
            </a:pPr>
            <a:r>
              <a:rPr lang="fr-FR" sz="4000" dirty="0" smtClean="0">
                <a:latin typeface="Garamond"/>
                <a:cs typeface="Garamond"/>
              </a:rPr>
              <a:t>Les quatre empires de Daniel</a:t>
            </a:r>
            <a:endParaRPr lang="fr-FR" sz="4000" dirty="0">
              <a:latin typeface="Garamond"/>
              <a:cs typeface="Garamond"/>
            </a:endParaRPr>
          </a:p>
        </p:txBody>
      </p:sp>
      <p:sp>
        <p:nvSpPr>
          <p:cNvPr id="3" name="Espace réservé du contenu 2"/>
          <p:cNvSpPr>
            <a:spLocks noGrp="1"/>
          </p:cNvSpPr>
          <p:nvPr>
            <p:ph sz="quarter" idx="13"/>
          </p:nvPr>
        </p:nvSpPr>
        <p:spPr>
          <a:xfrm>
            <a:off x="672353" y="1242151"/>
            <a:ext cx="6983158" cy="5247739"/>
          </a:xfrm>
        </p:spPr>
        <p:txBody>
          <a:bodyPr>
            <a:normAutofit fontScale="85000" lnSpcReduction="20000"/>
          </a:bodyPr>
          <a:lstStyle/>
          <a:p>
            <a:pPr marL="560070" indent="-514350">
              <a:buClr>
                <a:schemeClr val="accent5"/>
              </a:buClr>
              <a:buFont typeface="+mj-lt"/>
              <a:buAutoNum type="arabicPeriod" startAt="2"/>
            </a:pPr>
            <a:r>
              <a:rPr lang="fr-FR" sz="2800" b="1" dirty="0" smtClean="0">
                <a:solidFill>
                  <a:schemeClr val="accent6"/>
                </a:solidFill>
                <a:latin typeface="Garamond"/>
                <a:cs typeface="Garamond"/>
              </a:rPr>
              <a:t>Les Mèdes et les Perses</a:t>
            </a:r>
          </a:p>
          <a:p>
            <a:pPr marL="560070" indent="-514350">
              <a:buClr>
                <a:srgbClr val="000090"/>
              </a:buClr>
              <a:buFont typeface="+mj-lt"/>
              <a:buAutoNum type="alphaLcParenR"/>
            </a:pPr>
            <a:r>
              <a:rPr lang="fr-FR" sz="2800" b="1" dirty="0" smtClean="0">
                <a:solidFill>
                  <a:srgbClr val="000090"/>
                </a:solidFill>
                <a:latin typeface="Garamond"/>
                <a:cs typeface="Garamond"/>
              </a:rPr>
              <a:t>Quelles sont les caractéristiques de cet empire ?</a:t>
            </a:r>
          </a:p>
          <a:p>
            <a:pPr marL="2023110" lvl="7" indent="-514350">
              <a:buClr>
                <a:schemeClr val="tx1"/>
              </a:buClr>
              <a:buNone/>
            </a:pPr>
            <a:r>
              <a:rPr lang="fr-FR" sz="4100" b="1" dirty="0">
                <a:solidFill>
                  <a:schemeClr val="accent4">
                    <a:lumMod val="50000"/>
                  </a:schemeClr>
                </a:solidFill>
                <a:latin typeface="Garamond"/>
                <a:cs typeface="Garamond"/>
              </a:rPr>
              <a:t>Daniel 2.39</a:t>
            </a:r>
          </a:p>
          <a:p>
            <a:pPr marL="45720" indent="0">
              <a:buClr>
                <a:schemeClr val="accent5"/>
              </a:buClr>
              <a:buNone/>
            </a:pPr>
            <a:r>
              <a:rPr lang="fr-FR" sz="2800" dirty="0">
                <a:solidFill>
                  <a:schemeClr val="tx1"/>
                </a:solidFill>
                <a:latin typeface="Garamond"/>
                <a:cs typeface="Garamond"/>
              </a:rPr>
              <a:t>Un empire composé de deux peuples de puissance inégale.</a:t>
            </a:r>
          </a:p>
          <a:p>
            <a:pPr marL="560070" indent="-514350">
              <a:buClr>
                <a:srgbClr val="000090"/>
              </a:buClr>
              <a:buFont typeface="+mj-lt"/>
              <a:buAutoNum type="alphaLcParenR" startAt="2"/>
            </a:pPr>
            <a:r>
              <a:rPr lang="fr-FR" sz="2800" b="1" dirty="0">
                <a:solidFill>
                  <a:srgbClr val="000090"/>
                </a:solidFill>
                <a:latin typeface="Garamond"/>
                <a:cs typeface="Garamond"/>
              </a:rPr>
              <a:t>Quels</a:t>
            </a:r>
            <a:r>
              <a:rPr lang="fr-FR" sz="2800" b="1" dirty="0" smtClean="0">
                <a:solidFill>
                  <a:srgbClr val="000090"/>
                </a:solidFill>
                <a:latin typeface="Garamond"/>
                <a:cs typeface="Garamond"/>
              </a:rPr>
              <a:t> rapports cet empire a-t-il eu avec Israël ?</a:t>
            </a:r>
          </a:p>
          <a:p>
            <a:pPr marL="45720" indent="0">
              <a:buClr>
                <a:schemeClr val="accent5"/>
              </a:buClr>
              <a:buNone/>
            </a:pPr>
            <a:r>
              <a:rPr lang="fr-FR" sz="2800" dirty="0">
                <a:solidFill>
                  <a:schemeClr val="tx1"/>
                </a:solidFill>
                <a:latin typeface="Garamond"/>
                <a:cs typeface="Garamond"/>
              </a:rPr>
              <a:t>Cyrus permit aux captifs de rentrer chez eux</a:t>
            </a:r>
          </a:p>
          <a:p>
            <a:pPr marL="2023110" lvl="7" indent="-514350">
              <a:buClr>
                <a:schemeClr val="tx1"/>
              </a:buClr>
              <a:buNone/>
            </a:pPr>
            <a:r>
              <a:rPr lang="fr-FR" sz="4100" b="1" dirty="0">
                <a:solidFill>
                  <a:schemeClr val="accent4">
                    <a:lumMod val="50000"/>
                  </a:schemeClr>
                </a:solidFill>
                <a:latin typeface="Garamond"/>
                <a:cs typeface="Garamond"/>
              </a:rPr>
              <a:t>Esdras 1.1/3</a:t>
            </a:r>
          </a:p>
          <a:p>
            <a:pPr marL="45720" indent="0">
              <a:buClr>
                <a:schemeClr val="accent5"/>
              </a:buClr>
              <a:buNone/>
            </a:pPr>
            <a:r>
              <a:rPr lang="fr-FR" sz="2800" dirty="0">
                <a:solidFill>
                  <a:schemeClr val="tx1"/>
                </a:solidFill>
                <a:latin typeface="Garamond"/>
                <a:cs typeface="Garamond"/>
              </a:rPr>
              <a:t>Darius et </a:t>
            </a:r>
            <a:r>
              <a:rPr lang="fr-FR" sz="2800" dirty="0" err="1">
                <a:solidFill>
                  <a:schemeClr val="tx1"/>
                </a:solidFill>
                <a:latin typeface="Garamond"/>
                <a:cs typeface="Garamond"/>
              </a:rPr>
              <a:t>Artaxerxès</a:t>
            </a:r>
            <a:r>
              <a:rPr lang="fr-FR" sz="2800" dirty="0">
                <a:solidFill>
                  <a:schemeClr val="tx1"/>
                </a:solidFill>
                <a:latin typeface="Garamond"/>
                <a:cs typeface="Garamond"/>
              </a:rPr>
              <a:t> firent rebâtir le temple de Jérusalem </a:t>
            </a:r>
          </a:p>
          <a:p>
            <a:pPr marL="2023110" lvl="7" indent="-514350">
              <a:buClr>
                <a:schemeClr val="tx1"/>
              </a:buClr>
              <a:buNone/>
            </a:pPr>
            <a:r>
              <a:rPr lang="fr-FR" sz="4100" b="1" dirty="0">
                <a:solidFill>
                  <a:schemeClr val="accent4">
                    <a:lumMod val="50000"/>
                  </a:schemeClr>
                </a:solidFill>
                <a:latin typeface="Garamond"/>
                <a:cs typeface="Garamond"/>
              </a:rPr>
              <a:t>Esdras 6.14</a:t>
            </a:r>
          </a:p>
          <a:p>
            <a:pPr marL="2023110" lvl="7" indent="-514350">
              <a:buClr>
                <a:schemeClr val="tx1"/>
              </a:buClr>
              <a:buNone/>
            </a:pPr>
            <a:r>
              <a:rPr lang="fr-FR" sz="4100" b="1" dirty="0">
                <a:solidFill>
                  <a:schemeClr val="accent4">
                    <a:lumMod val="50000"/>
                  </a:schemeClr>
                </a:solidFill>
                <a:latin typeface="Garamond"/>
                <a:cs typeface="Garamond"/>
              </a:rPr>
              <a:t>Néhémie 2.1</a:t>
            </a:r>
          </a:p>
        </p:txBody>
      </p:sp>
    </p:spTree>
    <p:extLst>
      <p:ext uri="{BB962C8B-B14F-4D97-AF65-F5344CB8AC3E}">
        <p14:creationId xmlns:p14="http://schemas.microsoft.com/office/powerpoint/2010/main" val="542336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1000"/>
                                        <p:tgtEl>
                                          <p:spTgt spid="3">
                                            <p:txEl>
                                              <p:pRg st="7" end="7"/>
                                            </p:txEl>
                                          </p:spTgt>
                                        </p:tgtEl>
                                      </p:cBhvr>
                                    </p:animEffect>
                                    <p:anim calcmode="lin" valueType="num">
                                      <p:cBhvr>
                                        <p:cTn id="8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 calcmode="lin" valueType="num">
                                      <p:cBhvr>
                                        <p:cTn id="8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8" end="8"/>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nodeType="clickEffect">
                                  <p:stCondLst>
                                    <p:cond delay="0"/>
                                  </p:stCondLst>
                                  <p:childTnLst>
                                    <p:set>
                                      <p:cBhvr>
                                        <p:cTn id="98" dur="1" fill="hold">
                                          <p:stCondLst>
                                            <p:cond delay="0"/>
                                          </p:stCondLst>
                                        </p:cTn>
                                        <p:tgtEl>
                                          <p:spTgt spid="3">
                                            <p:txEl>
                                              <p:pRg st="9" end="9"/>
                                            </p:txEl>
                                          </p:spTgt>
                                        </p:tgtEl>
                                        <p:attrNameLst>
                                          <p:attrName>style.visibility</p:attrName>
                                        </p:attrNameLst>
                                      </p:cBhvr>
                                      <p:to>
                                        <p:strVal val="visible"/>
                                      </p:to>
                                    </p:set>
                                    <p:anim calcmode="lin" valueType="num">
                                      <p:cBhvr>
                                        <p:cTn id="99"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06" y="220892"/>
            <a:ext cx="8083176" cy="924984"/>
          </a:xfrm>
        </p:spPr>
        <p:txBody>
          <a:bodyPr/>
          <a:lstStyle/>
          <a:p>
            <a:pPr marL="0" indent="0" algn="l">
              <a:buClrTx/>
              <a:buNone/>
            </a:pPr>
            <a:endParaRPr lang="fr-FR" sz="4000" dirty="0">
              <a:latin typeface="Garamond"/>
              <a:cs typeface="Garamond"/>
            </a:endParaRPr>
          </a:p>
        </p:txBody>
      </p:sp>
      <p:sp>
        <p:nvSpPr>
          <p:cNvPr id="3" name="Espace réservé du contenu 2"/>
          <p:cNvSpPr>
            <a:spLocks noGrp="1"/>
          </p:cNvSpPr>
          <p:nvPr>
            <p:ph sz="quarter" idx="13"/>
          </p:nvPr>
        </p:nvSpPr>
        <p:spPr>
          <a:xfrm>
            <a:off x="672352" y="414173"/>
            <a:ext cx="7739529" cy="6019892"/>
          </a:xfrm>
        </p:spPr>
        <p:txBody>
          <a:bodyPr>
            <a:normAutofit fontScale="92500" lnSpcReduction="10000"/>
          </a:bodyPr>
          <a:lstStyle/>
          <a:p>
            <a:pPr marL="560070" indent="-514350">
              <a:buClr>
                <a:schemeClr val="accent5"/>
              </a:buClr>
              <a:buFont typeface="+mj-lt"/>
              <a:buAutoNum type="arabicPeriod" startAt="4"/>
            </a:pPr>
            <a:r>
              <a:rPr lang="fr-FR" sz="2800" b="1" dirty="0" smtClean="0">
                <a:solidFill>
                  <a:schemeClr val="accent6"/>
                </a:solidFill>
                <a:latin typeface="Garamond"/>
                <a:cs typeface="Garamond"/>
              </a:rPr>
              <a:t>Touts les nations de la terre seront représentées à la bataille d’</a:t>
            </a:r>
            <a:r>
              <a:rPr lang="fr-FR" sz="2800" b="1" dirty="0" err="1" smtClean="0">
                <a:solidFill>
                  <a:schemeClr val="accent6"/>
                </a:solidFill>
                <a:latin typeface="Garamond"/>
                <a:cs typeface="Garamond"/>
              </a:rPr>
              <a:t>Armaguédon</a:t>
            </a:r>
            <a:r>
              <a:rPr lang="fr-FR" sz="2800" b="1" dirty="0" smtClean="0">
                <a:solidFill>
                  <a:schemeClr val="accent6"/>
                </a:solidFill>
                <a:latin typeface="Garamond"/>
                <a:cs typeface="Garamond"/>
              </a:rPr>
              <a:t>.</a:t>
            </a:r>
          </a:p>
          <a:p>
            <a:pPr marL="2023110" lvl="7" indent="-514350">
              <a:buClr>
                <a:schemeClr val="tx1"/>
              </a:buClr>
              <a:buNone/>
            </a:pPr>
            <a:r>
              <a:rPr lang="fr-FR" sz="4000" b="1" dirty="0">
                <a:solidFill>
                  <a:schemeClr val="accent4">
                    <a:lumMod val="50000"/>
                  </a:schemeClr>
                </a:solidFill>
                <a:latin typeface="Garamond"/>
                <a:cs typeface="Garamond"/>
              </a:rPr>
              <a:t>Zacharie 12.3</a:t>
            </a:r>
          </a:p>
          <a:p>
            <a:pPr marL="560070" indent="-514350">
              <a:buClr>
                <a:srgbClr val="000090"/>
              </a:buClr>
              <a:buFont typeface="+mj-lt"/>
              <a:buAutoNum type="alphaLcParenR"/>
            </a:pPr>
            <a:r>
              <a:rPr lang="fr-FR" sz="2800" b="1" dirty="0" smtClean="0">
                <a:solidFill>
                  <a:srgbClr val="000090"/>
                </a:solidFill>
                <a:latin typeface="Garamond"/>
                <a:cs typeface="Garamond"/>
              </a:rPr>
              <a:t>Le bloc romain (le monde occidental)</a:t>
            </a:r>
          </a:p>
          <a:p>
            <a:pPr marL="2023110" lvl="7" indent="-514350">
              <a:buClr>
                <a:schemeClr val="tx1"/>
              </a:buClr>
              <a:buNone/>
            </a:pPr>
            <a:r>
              <a:rPr lang="fr-FR" sz="4000" b="1" dirty="0">
                <a:solidFill>
                  <a:schemeClr val="accent4">
                    <a:lumMod val="50000"/>
                  </a:schemeClr>
                </a:solidFill>
                <a:latin typeface="Garamond"/>
                <a:cs typeface="Garamond"/>
              </a:rPr>
              <a:t>Daniel 11.41/45</a:t>
            </a:r>
          </a:p>
          <a:p>
            <a:pPr marL="2023110" lvl="7" indent="-514350">
              <a:buClr>
                <a:schemeClr val="tx1"/>
              </a:buClr>
              <a:buNone/>
            </a:pPr>
            <a:r>
              <a:rPr lang="fr-FR" sz="4000" b="1" dirty="0">
                <a:solidFill>
                  <a:schemeClr val="accent4">
                    <a:lumMod val="50000"/>
                  </a:schemeClr>
                </a:solidFill>
                <a:latin typeface="Garamond"/>
                <a:cs typeface="Garamond"/>
              </a:rPr>
              <a:t>Apocalypse 19.19</a:t>
            </a:r>
          </a:p>
          <a:p>
            <a:pPr marL="560070" indent="-514350">
              <a:buClr>
                <a:srgbClr val="000090"/>
              </a:buClr>
              <a:buFont typeface="+mj-lt"/>
              <a:buAutoNum type="alphaLcParenR"/>
            </a:pPr>
            <a:r>
              <a:rPr lang="fr-FR" sz="2800" b="1" dirty="0" smtClean="0">
                <a:solidFill>
                  <a:srgbClr val="000090"/>
                </a:solidFill>
                <a:latin typeface="Garamond"/>
                <a:cs typeface="Garamond"/>
              </a:rPr>
              <a:t>Les Egyptiens, </a:t>
            </a:r>
            <a:r>
              <a:rPr lang="fr-FR" sz="2800" b="1" dirty="0" err="1" smtClean="0">
                <a:solidFill>
                  <a:srgbClr val="000090"/>
                </a:solidFill>
                <a:latin typeface="Garamond"/>
                <a:cs typeface="Garamond"/>
              </a:rPr>
              <a:t>Lybien</a:t>
            </a:r>
            <a:r>
              <a:rPr lang="fr-FR" sz="2800" b="1" dirty="0" smtClean="0">
                <a:solidFill>
                  <a:srgbClr val="000090"/>
                </a:solidFill>
                <a:latin typeface="Garamond"/>
                <a:cs typeface="Garamond"/>
              </a:rPr>
              <a:t> et Éthiopiens (toute l’Afrique)</a:t>
            </a:r>
            <a:endParaRPr lang="fr-FR" sz="4000" b="1" dirty="0">
              <a:solidFill>
                <a:schemeClr val="accent4">
                  <a:lumMod val="50000"/>
                </a:schemeClr>
              </a:solidFill>
              <a:latin typeface="Garamond"/>
              <a:cs typeface="Garamond"/>
            </a:endParaRPr>
          </a:p>
          <a:p>
            <a:pPr marL="560070" indent="-514350">
              <a:buClr>
                <a:srgbClr val="000090"/>
              </a:buClr>
              <a:buFont typeface="+mj-lt"/>
              <a:buAutoNum type="alphaLcParenR"/>
            </a:pPr>
            <a:r>
              <a:rPr lang="fr-FR" sz="2800" b="1" dirty="0">
                <a:solidFill>
                  <a:srgbClr val="000090"/>
                </a:solidFill>
                <a:latin typeface="Garamond"/>
                <a:cs typeface="Garamond"/>
              </a:rPr>
              <a:t>Les peuples </a:t>
            </a:r>
            <a:r>
              <a:rPr lang="fr-FR" sz="2800" b="1" dirty="0" smtClean="0">
                <a:solidFill>
                  <a:srgbClr val="000090"/>
                </a:solidFill>
                <a:latin typeface="Garamond"/>
                <a:cs typeface="Garamond"/>
              </a:rPr>
              <a:t>d’orient (Asie)</a:t>
            </a:r>
            <a:endParaRPr lang="fr-FR" sz="2800" b="1" dirty="0">
              <a:solidFill>
                <a:srgbClr val="000090"/>
              </a:solidFill>
              <a:latin typeface="Garamond"/>
              <a:cs typeface="Garamond"/>
            </a:endParaRPr>
          </a:p>
          <a:p>
            <a:pPr marL="560070" indent="-514350">
              <a:buClr>
                <a:srgbClr val="000090"/>
              </a:buClr>
              <a:buFont typeface="+mj-lt"/>
              <a:buAutoNum type="alphaLcParenR"/>
            </a:pPr>
            <a:r>
              <a:rPr lang="fr-FR" sz="2800" b="1" dirty="0" smtClean="0">
                <a:solidFill>
                  <a:srgbClr val="000090"/>
                </a:solidFill>
                <a:latin typeface="Garamond"/>
                <a:cs typeface="Garamond"/>
              </a:rPr>
              <a:t>Le bloc du Nord : Gog et ses alliés.</a:t>
            </a:r>
          </a:p>
          <a:p>
            <a:pPr marL="2023110" lvl="7" indent="-514350">
              <a:buClr>
                <a:schemeClr val="tx1"/>
              </a:buClr>
              <a:buNone/>
            </a:pPr>
            <a:r>
              <a:rPr lang="fr-FR" sz="4000" b="1" dirty="0">
                <a:solidFill>
                  <a:schemeClr val="accent4">
                    <a:lumMod val="50000"/>
                  </a:schemeClr>
                </a:solidFill>
                <a:latin typeface="Garamond"/>
                <a:cs typeface="Garamond"/>
              </a:rPr>
              <a:t>Ezéchiel 38.2/16</a:t>
            </a:r>
          </a:p>
          <a:p>
            <a:pPr marL="560070" indent="-514350">
              <a:buClr>
                <a:srgbClr val="000090"/>
              </a:buClr>
              <a:buFont typeface="+mj-lt"/>
              <a:buAutoNum type="alphaLcParenR"/>
            </a:pPr>
            <a:endParaRPr lang="fr-FR" sz="2800" b="1" dirty="0" smtClean="0">
              <a:solidFill>
                <a:schemeClr val="accent6"/>
              </a:solidFill>
              <a:latin typeface="Garamond"/>
              <a:cs typeface="Garamond"/>
            </a:endParaRPr>
          </a:p>
        </p:txBody>
      </p:sp>
    </p:spTree>
    <p:extLst>
      <p:ext uri="{BB962C8B-B14F-4D97-AF65-F5344CB8AC3E}">
        <p14:creationId xmlns:p14="http://schemas.microsoft.com/office/powerpoint/2010/main" val="1179715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Effect transition="in" filter="fade">
                                      <p:cBhvr>
                                        <p:cTn id="75" dur="1000"/>
                                        <p:tgtEl>
                                          <p:spTgt spid="3">
                                            <p:txEl>
                                              <p:pRg st="7" end="7"/>
                                            </p:txEl>
                                          </p:spTgt>
                                        </p:tgtEl>
                                      </p:cBhvr>
                                    </p:animEffect>
                                    <p:anim calcmode="lin" valueType="num">
                                      <p:cBhvr>
                                        <p:cTn id="7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331338"/>
            <a:ext cx="8024714" cy="5996549"/>
          </a:xfrm>
        </p:spPr>
        <p:txBody>
          <a:bodyPr>
            <a:normAutofit lnSpcReduction="10000"/>
          </a:bodyPr>
          <a:lstStyle/>
          <a:p>
            <a:pPr marL="560070" indent="-514350">
              <a:buClr>
                <a:schemeClr val="accent5"/>
              </a:buClr>
              <a:buFont typeface="+mj-lt"/>
              <a:buAutoNum type="arabicPeriod" startAt="5"/>
            </a:pPr>
            <a:r>
              <a:rPr lang="fr-FR" sz="2800" b="1" dirty="0" smtClean="0">
                <a:solidFill>
                  <a:schemeClr val="accent6"/>
                </a:solidFill>
                <a:latin typeface="Garamond"/>
                <a:cs typeface="Garamond"/>
              </a:rPr>
              <a:t>C’est Dieu lui-même qui rassemblera les nations pour les frapper toutes ensemble.</a:t>
            </a:r>
          </a:p>
          <a:p>
            <a:pPr marL="2023110" lvl="7" indent="-514350">
              <a:lnSpc>
                <a:spcPct val="90000"/>
              </a:lnSpc>
              <a:buClr>
                <a:schemeClr val="tx1"/>
              </a:buClr>
              <a:buNone/>
            </a:pPr>
            <a:r>
              <a:rPr lang="fr-FR" sz="3700" b="1" dirty="0">
                <a:solidFill>
                  <a:schemeClr val="accent4">
                    <a:lumMod val="50000"/>
                  </a:schemeClr>
                </a:solidFill>
                <a:latin typeface="Garamond"/>
                <a:cs typeface="Garamond"/>
              </a:rPr>
              <a:t>Zacharie 14.2/3</a:t>
            </a:r>
          </a:p>
          <a:p>
            <a:pPr marL="560070" indent="-514350">
              <a:buClr>
                <a:schemeClr val="accent5"/>
              </a:buClr>
              <a:buFont typeface="+mj-lt"/>
              <a:buAutoNum type="arabicPeriod" startAt="5"/>
            </a:pPr>
            <a:r>
              <a:rPr lang="fr-FR" sz="2800" b="1" dirty="0" smtClean="0">
                <a:solidFill>
                  <a:schemeClr val="accent6"/>
                </a:solidFill>
                <a:latin typeface="Garamond"/>
                <a:cs typeface="Garamond"/>
              </a:rPr>
              <a:t>Dieu exécutera à </a:t>
            </a:r>
            <a:r>
              <a:rPr lang="fr-FR" sz="2800" b="1" dirty="0" err="1" smtClean="0">
                <a:solidFill>
                  <a:schemeClr val="accent6"/>
                </a:solidFill>
                <a:latin typeface="Garamond"/>
                <a:cs typeface="Garamond"/>
              </a:rPr>
              <a:t>Harmaguédon</a:t>
            </a:r>
            <a:r>
              <a:rPr lang="fr-FR" sz="2800" b="1" dirty="0" smtClean="0">
                <a:solidFill>
                  <a:schemeClr val="accent6"/>
                </a:solidFill>
                <a:latin typeface="Garamond"/>
                <a:cs typeface="Garamond"/>
              </a:rPr>
              <a:t> son plus effroyable jugement.</a:t>
            </a:r>
          </a:p>
          <a:p>
            <a:pPr marL="2023110" lvl="7" indent="-514350">
              <a:lnSpc>
                <a:spcPct val="90000"/>
              </a:lnSpc>
              <a:buClr>
                <a:schemeClr val="tx1"/>
              </a:buClr>
              <a:buNone/>
            </a:pPr>
            <a:r>
              <a:rPr lang="fr-FR" sz="3700" b="1" dirty="0">
                <a:solidFill>
                  <a:schemeClr val="accent4">
                    <a:lumMod val="50000"/>
                  </a:schemeClr>
                </a:solidFill>
                <a:latin typeface="Garamond"/>
                <a:cs typeface="Garamond"/>
              </a:rPr>
              <a:t>Matthieu 24.28</a:t>
            </a:r>
          </a:p>
          <a:p>
            <a:pPr marL="560070" indent="-514350">
              <a:buClr>
                <a:schemeClr val="accent5"/>
              </a:buClr>
              <a:buFont typeface="+mj-lt"/>
              <a:buAutoNum type="arabicPeriod" startAt="5"/>
            </a:pPr>
            <a:r>
              <a:rPr lang="fr-FR" sz="2800" b="1" dirty="0" smtClean="0">
                <a:solidFill>
                  <a:schemeClr val="accent6"/>
                </a:solidFill>
                <a:latin typeface="Garamond"/>
                <a:cs typeface="Garamond"/>
              </a:rPr>
              <a:t>Des manifestations du jugement apparaîtront même dans la nature.</a:t>
            </a:r>
          </a:p>
          <a:p>
            <a:pPr marL="2023110" lvl="7" indent="-514350">
              <a:lnSpc>
                <a:spcPct val="90000"/>
              </a:lnSpc>
              <a:buClr>
                <a:schemeClr val="tx1"/>
              </a:buClr>
              <a:buNone/>
            </a:pPr>
            <a:r>
              <a:rPr lang="fr-FR" sz="3700" b="1" dirty="0">
                <a:solidFill>
                  <a:schemeClr val="accent4">
                    <a:lumMod val="50000"/>
                  </a:schemeClr>
                </a:solidFill>
                <a:latin typeface="Garamond"/>
                <a:cs typeface="Garamond"/>
              </a:rPr>
              <a:t>Esaïe 13.9/10</a:t>
            </a:r>
          </a:p>
          <a:p>
            <a:pPr marL="2023110" lvl="7" indent="-514350">
              <a:lnSpc>
                <a:spcPct val="90000"/>
              </a:lnSpc>
              <a:buClr>
                <a:schemeClr val="tx1"/>
              </a:buClr>
              <a:buNone/>
            </a:pPr>
            <a:r>
              <a:rPr lang="fr-FR" sz="3700" b="1" dirty="0">
                <a:solidFill>
                  <a:schemeClr val="accent4">
                    <a:lumMod val="50000"/>
                  </a:schemeClr>
                </a:solidFill>
                <a:latin typeface="Garamond"/>
                <a:cs typeface="Garamond"/>
              </a:rPr>
              <a:t>Joël 3.16</a:t>
            </a:r>
          </a:p>
          <a:p>
            <a:pPr marL="2023110" lvl="7" indent="-514350">
              <a:lnSpc>
                <a:spcPct val="90000"/>
              </a:lnSpc>
              <a:buClr>
                <a:schemeClr val="tx1"/>
              </a:buClr>
              <a:buNone/>
            </a:pPr>
            <a:r>
              <a:rPr lang="fr-FR" sz="3700" b="1" dirty="0">
                <a:solidFill>
                  <a:schemeClr val="accent4">
                    <a:lumMod val="50000"/>
                  </a:schemeClr>
                </a:solidFill>
                <a:latin typeface="Garamond"/>
                <a:cs typeface="Garamond"/>
              </a:rPr>
              <a:t>Zacharie 14.6</a:t>
            </a:r>
          </a:p>
          <a:p>
            <a:pPr marL="560070" indent="-514350">
              <a:buClr>
                <a:schemeClr val="accent5"/>
              </a:buClr>
              <a:buFont typeface="+mj-lt"/>
              <a:buAutoNum type="arabicPeriod" startAt="5"/>
            </a:pPr>
            <a:endParaRPr lang="fr-FR" sz="2800" b="1" dirty="0" smtClean="0">
              <a:solidFill>
                <a:schemeClr val="accent6"/>
              </a:solidFill>
              <a:latin typeface="Garamond"/>
              <a:cs typeface="Garamond"/>
            </a:endParaRPr>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69882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3" y="577213"/>
            <a:ext cx="7955690" cy="5750674"/>
          </a:xfrm>
        </p:spPr>
        <p:txBody>
          <a:bodyPr>
            <a:normAutofit lnSpcReduction="10000"/>
          </a:bodyPr>
          <a:lstStyle/>
          <a:p>
            <a:pPr marL="560070" indent="-514350">
              <a:buClr>
                <a:schemeClr val="accent5"/>
              </a:buClr>
              <a:buFont typeface="+mj-lt"/>
              <a:buAutoNum type="arabicPeriod" startAt="8"/>
            </a:pPr>
            <a:r>
              <a:rPr lang="fr-FR" sz="2800" b="1" dirty="0" smtClean="0">
                <a:solidFill>
                  <a:schemeClr val="accent6"/>
                </a:solidFill>
                <a:latin typeface="Garamond"/>
                <a:cs typeface="Garamond"/>
              </a:rPr>
              <a:t>Quels moyens Dieu emploiera-t-il pour parachever le jugement ?</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Ezéchiel 38.22</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Zacharie 14.13</a:t>
            </a:r>
          </a:p>
          <a:p>
            <a:pPr marL="560070" indent="-514350">
              <a:buClr>
                <a:schemeClr val="accent5"/>
              </a:buClr>
              <a:buFont typeface="+mj-lt"/>
              <a:buAutoNum type="arabicPeriod" startAt="8"/>
            </a:pPr>
            <a:r>
              <a:rPr lang="fr-FR" sz="2800" b="1" dirty="0" smtClean="0">
                <a:solidFill>
                  <a:schemeClr val="accent6"/>
                </a:solidFill>
                <a:latin typeface="Garamond"/>
                <a:cs typeface="Garamond"/>
              </a:rPr>
              <a:t>Comment la victoire sera-t-elle définitivement acquise ?</a:t>
            </a:r>
          </a:p>
          <a:p>
            <a:pPr marL="320040" lvl="2" indent="0">
              <a:lnSpc>
                <a:spcPct val="90000"/>
              </a:lnSpc>
              <a:buClr>
                <a:srgbClr val="000090"/>
              </a:buClr>
              <a:buNone/>
            </a:pPr>
            <a:r>
              <a:rPr lang="fr-FR" sz="2600" dirty="0">
                <a:solidFill>
                  <a:schemeClr val="tx1"/>
                </a:solidFill>
                <a:latin typeface="Garamond"/>
                <a:cs typeface="Garamond"/>
              </a:rPr>
              <a:t>Par l’apparition de Christ dans sa gloire</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Zacharie 14.3/5</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2 Thessaloniciens 2.8</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Apocalypse 19.11/</a:t>
            </a:r>
            <a:r>
              <a:rPr lang="fr-FR" sz="4000" b="1" dirty="0" smtClean="0">
                <a:solidFill>
                  <a:schemeClr val="accent4">
                    <a:lumMod val="50000"/>
                  </a:schemeClr>
                </a:solidFill>
                <a:latin typeface="Garamond"/>
                <a:cs typeface="Garamond"/>
              </a:rPr>
              <a:t>12</a:t>
            </a:r>
            <a:endParaRPr lang="fr-FR" sz="4000" b="1" dirty="0">
              <a:solidFill>
                <a:schemeClr val="accent4">
                  <a:lumMod val="50000"/>
                </a:schemeClr>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2671285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2" y="577213"/>
            <a:ext cx="7872861" cy="5750674"/>
          </a:xfrm>
        </p:spPr>
        <p:txBody>
          <a:bodyPr>
            <a:normAutofit/>
          </a:bodyPr>
          <a:lstStyle/>
          <a:p>
            <a:pPr marL="560070" indent="-514350">
              <a:buClr>
                <a:schemeClr val="accent5"/>
              </a:buClr>
              <a:buFont typeface="+mj-lt"/>
              <a:buAutoNum type="arabicPeriod" startAt="10"/>
            </a:pPr>
            <a:r>
              <a:rPr lang="fr-FR" sz="2800" b="1" dirty="0" smtClean="0">
                <a:solidFill>
                  <a:schemeClr val="accent6"/>
                </a:solidFill>
                <a:latin typeface="Garamond"/>
                <a:cs typeface="Garamond"/>
              </a:rPr>
              <a:t>Quels seront les effets des jugements d’</a:t>
            </a:r>
            <a:r>
              <a:rPr lang="fr-FR" sz="2800" b="1" dirty="0" err="1">
                <a:solidFill>
                  <a:schemeClr val="accent6"/>
                </a:solidFill>
                <a:latin typeface="Garamond"/>
                <a:cs typeface="Garamond"/>
              </a:rPr>
              <a:t>H</a:t>
            </a:r>
            <a:r>
              <a:rPr lang="fr-FR" sz="2800" b="1" dirty="0" err="1" smtClean="0">
                <a:solidFill>
                  <a:schemeClr val="accent6"/>
                </a:solidFill>
                <a:latin typeface="Garamond"/>
                <a:cs typeface="Garamond"/>
              </a:rPr>
              <a:t>armaguédon</a:t>
            </a:r>
            <a:r>
              <a:rPr lang="fr-FR" sz="2800" b="1" dirty="0" smtClean="0">
                <a:solidFill>
                  <a:schemeClr val="accent6"/>
                </a:solidFill>
                <a:latin typeface="Garamond"/>
                <a:cs typeface="Garamond"/>
              </a:rPr>
              <a:t> sur les nations ?</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Ezéchiel 13.9/12</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Psaume 110.5/6</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Esaïe 34.2/3</a:t>
            </a:r>
          </a:p>
          <a:p>
            <a:pPr marL="45720" indent="0">
              <a:buClr>
                <a:schemeClr val="accent5"/>
              </a:buClr>
              <a:buNone/>
            </a:pPr>
            <a:endParaRPr lang="fr-FR" sz="2800" b="1" dirty="0" smtClean="0">
              <a:solidFill>
                <a:schemeClr val="accent6"/>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858071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2" y="577213"/>
            <a:ext cx="7872861" cy="5750674"/>
          </a:xfrm>
        </p:spPr>
        <p:txBody>
          <a:bodyPr>
            <a:normAutofit/>
          </a:bodyPr>
          <a:lstStyle/>
          <a:p>
            <a:pPr marL="560070" indent="-514350">
              <a:buClr>
                <a:schemeClr val="accent5"/>
              </a:buClr>
              <a:buFont typeface="+mj-lt"/>
              <a:buAutoNum type="arabicPeriod" startAt="11"/>
            </a:pPr>
            <a:r>
              <a:rPr lang="fr-FR" sz="2800" b="1" dirty="0" smtClean="0">
                <a:solidFill>
                  <a:schemeClr val="accent6"/>
                </a:solidFill>
                <a:latin typeface="Garamond"/>
                <a:cs typeface="Garamond"/>
              </a:rPr>
              <a:t>Quel sera le sort des juifs à </a:t>
            </a:r>
            <a:r>
              <a:rPr lang="fr-FR" sz="2800" b="1" dirty="0" err="1" smtClean="0">
                <a:solidFill>
                  <a:schemeClr val="accent6"/>
                </a:solidFill>
                <a:latin typeface="Garamond"/>
                <a:cs typeface="Garamond"/>
              </a:rPr>
              <a:t>Harmaguédon</a:t>
            </a:r>
            <a:r>
              <a:rPr lang="fr-FR" sz="2800" b="1" dirty="0" smtClean="0">
                <a:solidFill>
                  <a:schemeClr val="accent6"/>
                </a:solidFill>
                <a:latin typeface="Garamond"/>
                <a:cs typeface="Garamond"/>
              </a:rPr>
              <a:t> ?</a:t>
            </a:r>
          </a:p>
          <a:p>
            <a:pPr marL="560070" indent="-514350">
              <a:lnSpc>
                <a:spcPct val="90000"/>
              </a:lnSpc>
              <a:buClr>
                <a:srgbClr val="000090"/>
              </a:buClr>
              <a:buFont typeface="+mj-lt"/>
              <a:buAutoNum type="alphaLcParenR"/>
            </a:pPr>
            <a:r>
              <a:rPr lang="fr-FR" sz="2600" b="1" dirty="0">
                <a:solidFill>
                  <a:srgbClr val="000090"/>
                </a:solidFill>
                <a:latin typeface="Garamond"/>
                <a:cs typeface="Garamond"/>
              </a:rPr>
              <a:t>Jérusalem </a:t>
            </a:r>
            <a:r>
              <a:rPr lang="fr-FR" sz="2600" b="1" dirty="0" smtClean="0">
                <a:solidFill>
                  <a:srgbClr val="000090"/>
                </a:solidFill>
                <a:latin typeface="Garamond"/>
                <a:cs typeface="Garamond"/>
              </a:rPr>
              <a:t>est assiégée </a:t>
            </a:r>
            <a:r>
              <a:rPr lang="fr-FR" sz="2600" b="1" dirty="0">
                <a:solidFill>
                  <a:srgbClr val="000090"/>
                </a:solidFill>
                <a:latin typeface="Garamond"/>
                <a:cs typeface="Garamond"/>
              </a:rPr>
              <a:t>et </a:t>
            </a:r>
            <a:r>
              <a:rPr lang="fr-FR" sz="2600" b="1" dirty="0" smtClean="0">
                <a:solidFill>
                  <a:srgbClr val="000090"/>
                </a:solidFill>
                <a:latin typeface="Garamond"/>
                <a:cs typeface="Garamond"/>
              </a:rPr>
              <a:t>prise.</a:t>
            </a:r>
            <a:endParaRPr lang="fr-FR" sz="2600" b="1" dirty="0">
              <a:solidFill>
                <a:srgbClr val="000090"/>
              </a:solidFill>
              <a:latin typeface="Garamond"/>
              <a:cs typeface="Garamond"/>
            </a:endParaRPr>
          </a:p>
          <a:p>
            <a:pPr marL="2023110" lvl="7" indent="-514350">
              <a:lnSpc>
                <a:spcPct val="90000"/>
              </a:lnSpc>
              <a:buClr>
                <a:schemeClr val="tx1"/>
              </a:buClr>
              <a:buNone/>
            </a:pPr>
            <a:r>
              <a:rPr lang="fr-FR" sz="4000" b="1" dirty="0">
                <a:solidFill>
                  <a:schemeClr val="accent4">
                    <a:lumMod val="50000"/>
                  </a:schemeClr>
                </a:solidFill>
                <a:latin typeface="Garamond"/>
                <a:cs typeface="Garamond"/>
              </a:rPr>
              <a:t>Zacharie 14.2</a:t>
            </a:r>
          </a:p>
          <a:p>
            <a:pPr marL="560070" indent="-514350">
              <a:lnSpc>
                <a:spcPct val="90000"/>
              </a:lnSpc>
              <a:buClr>
                <a:srgbClr val="000090"/>
              </a:buClr>
              <a:buFont typeface="+mj-lt"/>
              <a:buAutoNum type="alphaLcParenR"/>
            </a:pPr>
            <a:r>
              <a:rPr lang="fr-FR" sz="2600" b="1" dirty="0">
                <a:solidFill>
                  <a:srgbClr val="000090"/>
                </a:solidFill>
                <a:latin typeface="Garamond"/>
                <a:cs typeface="Garamond"/>
              </a:rPr>
              <a:t>Le Seigneur délivrera </a:t>
            </a:r>
            <a:r>
              <a:rPr lang="fr-FR" sz="2600" b="1" dirty="0" smtClean="0">
                <a:solidFill>
                  <a:srgbClr val="000090"/>
                </a:solidFill>
                <a:latin typeface="Garamond"/>
                <a:cs typeface="Garamond"/>
              </a:rPr>
              <a:t>Israël.</a:t>
            </a:r>
            <a:endParaRPr lang="fr-FR" sz="2600" b="1" dirty="0">
              <a:solidFill>
                <a:srgbClr val="000090"/>
              </a:solidFill>
              <a:latin typeface="Garamond"/>
              <a:cs typeface="Garamond"/>
            </a:endParaRPr>
          </a:p>
          <a:p>
            <a:pPr marL="2023110" lvl="7" indent="-514350">
              <a:lnSpc>
                <a:spcPct val="90000"/>
              </a:lnSpc>
              <a:buClr>
                <a:schemeClr val="tx1"/>
              </a:buClr>
              <a:buNone/>
            </a:pPr>
            <a:r>
              <a:rPr lang="fr-FR" sz="4000" b="1" dirty="0">
                <a:solidFill>
                  <a:schemeClr val="accent4">
                    <a:lumMod val="50000"/>
                  </a:schemeClr>
                </a:solidFill>
                <a:latin typeface="Garamond"/>
                <a:cs typeface="Garamond"/>
              </a:rPr>
              <a:t>Joël </a:t>
            </a:r>
            <a:r>
              <a:rPr lang="fr-FR" sz="4000" b="1" dirty="0" smtClean="0">
                <a:solidFill>
                  <a:schemeClr val="accent4">
                    <a:lumMod val="50000"/>
                  </a:schemeClr>
                </a:solidFill>
                <a:latin typeface="Garamond"/>
                <a:cs typeface="Garamond"/>
              </a:rPr>
              <a:t>3.16</a:t>
            </a:r>
            <a:endParaRPr lang="fr-FR" sz="4000" b="1" dirty="0">
              <a:solidFill>
                <a:schemeClr val="accent4">
                  <a:lumMod val="50000"/>
                </a:schemeClr>
              </a:solidFill>
              <a:latin typeface="Garamond"/>
              <a:cs typeface="Garamond"/>
            </a:endParaRPr>
          </a:p>
          <a:p>
            <a:pPr marL="2023110" lvl="7" indent="-514350">
              <a:buClr>
                <a:schemeClr val="tx1"/>
              </a:buClr>
              <a:buNone/>
            </a:pPr>
            <a:r>
              <a:rPr lang="fr-FR" sz="4000" b="1" dirty="0">
                <a:solidFill>
                  <a:schemeClr val="accent4">
                    <a:lumMod val="50000"/>
                  </a:schemeClr>
                </a:solidFill>
                <a:latin typeface="Garamond"/>
                <a:cs typeface="Garamond"/>
              </a:rPr>
              <a:t>Zacharie 12.10; 14.3/5</a:t>
            </a:r>
          </a:p>
          <a:p>
            <a:pPr marL="560070" indent="-514350">
              <a:lnSpc>
                <a:spcPct val="90000"/>
              </a:lnSpc>
              <a:buClr>
                <a:srgbClr val="000090"/>
              </a:buClr>
              <a:buFont typeface="+mj-lt"/>
              <a:buAutoNum type="alphaLcParenR"/>
            </a:pPr>
            <a:r>
              <a:rPr lang="fr-FR" sz="2600" b="1" dirty="0">
                <a:solidFill>
                  <a:srgbClr val="000090"/>
                </a:solidFill>
                <a:latin typeface="Garamond"/>
                <a:cs typeface="Garamond"/>
              </a:rPr>
              <a:t>Les juifs participerons à la victoire </a:t>
            </a:r>
            <a:r>
              <a:rPr lang="fr-FR" sz="2600" b="1" dirty="0" smtClean="0">
                <a:solidFill>
                  <a:srgbClr val="000090"/>
                </a:solidFill>
                <a:latin typeface="Garamond"/>
                <a:cs typeface="Garamond"/>
              </a:rPr>
              <a:t>finale.</a:t>
            </a:r>
            <a:endParaRPr lang="fr-FR" sz="2600" b="1" dirty="0">
              <a:solidFill>
                <a:srgbClr val="000090"/>
              </a:solidFill>
              <a:latin typeface="Garamond"/>
              <a:cs typeface="Garamond"/>
            </a:endParaRPr>
          </a:p>
          <a:p>
            <a:pPr marL="2023110" lvl="7" indent="-514350">
              <a:buClr>
                <a:schemeClr val="tx1"/>
              </a:buClr>
              <a:buNone/>
            </a:pPr>
            <a:r>
              <a:rPr lang="fr-FR" sz="4000" b="1" dirty="0">
                <a:solidFill>
                  <a:schemeClr val="accent4">
                    <a:lumMod val="50000"/>
                  </a:schemeClr>
                </a:solidFill>
                <a:latin typeface="Garamond"/>
                <a:cs typeface="Garamond"/>
              </a:rPr>
              <a:t>Ezéchiel 39.9/</a:t>
            </a:r>
            <a:r>
              <a:rPr lang="fr-FR" sz="4000" b="1" dirty="0" smtClean="0">
                <a:solidFill>
                  <a:schemeClr val="accent4">
                    <a:lumMod val="50000"/>
                  </a:schemeClr>
                </a:solidFill>
                <a:latin typeface="Garamond"/>
                <a:cs typeface="Garamond"/>
              </a:rPr>
              <a:t>10</a:t>
            </a:r>
            <a:endParaRPr lang="fr-FR" sz="4000" b="1" dirty="0">
              <a:solidFill>
                <a:schemeClr val="accent4">
                  <a:lumMod val="50000"/>
                </a:schemeClr>
              </a:solidFill>
              <a:latin typeface="Garamond"/>
              <a:cs typeface="Garamond"/>
            </a:endParaRP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3281269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 calcmode="lin" valueType="num">
                                      <p:cBhvr>
                                        <p:cTn id="7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72352" y="577213"/>
            <a:ext cx="7872861" cy="5750674"/>
          </a:xfrm>
        </p:spPr>
        <p:txBody>
          <a:bodyPr>
            <a:normAutofit/>
          </a:bodyPr>
          <a:lstStyle/>
          <a:p>
            <a:pPr marL="560070" indent="-514350">
              <a:buClr>
                <a:schemeClr val="accent5"/>
              </a:buClr>
              <a:buFont typeface="+mj-lt"/>
              <a:buAutoNum type="arabicPeriod" startAt="12"/>
            </a:pPr>
            <a:r>
              <a:rPr lang="fr-FR" sz="2800" b="1" dirty="0" smtClean="0">
                <a:solidFill>
                  <a:schemeClr val="accent6"/>
                </a:solidFill>
                <a:latin typeface="Garamond"/>
                <a:cs typeface="Garamond"/>
              </a:rPr>
              <a:t>Quel jugement attend la trinité diabolique ?</a:t>
            </a:r>
          </a:p>
          <a:p>
            <a:pPr marL="560070" indent="-514350">
              <a:lnSpc>
                <a:spcPct val="90000"/>
              </a:lnSpc>
              <a:buClr>
                <a:srgbClr val="000090"/>
              </a:buClr>
              <a:buFont typeface="+mj-lt"/>
              <a:buAutoNum type="alphaLcParenR"/>
            </a:pPr>
            <a:r>
              <a:rPr lang="fr-FR" sz="2600" b="1" dirty="0">
                <a:solidFill>
                  <a:srgbClr val="000090"/>
                </a:solidFill>
                <a:latin typeface="Garamond"/>
                <a:cs typeface="Garamond"/>
              </a:rPr>
              <a:t>L’</a:t>
            </a:r>
            <a:r>
              <a:rPr lang="fr-FR" sz="2600" b="1" dirty="0" err="1">
                <a:solidFill>
                  <a:srgbClr val="000090"/>
                </a:solidFill>
                <a:latin typeface="Garamond"/>
                <a:cs typeface="Garamond"/>
              </a:rPr>
              <a:t>Antichist</a:t>
            </a:r>
            <a:r>
              <a:rPr lang="fr-FR" sz="2600" b="1" dirty="0">
                <a:solidFill>
                  <a:srgbClr val="000090"/>
                </a:solidFill>
                <a:latin typeface="Garamond"/>
                <a:cs typeface="Garamond"/>
              </a:rPr>
              <a:t> et le faux-prophète seront jetés dans l’étang de souffre et de feu.</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Apocalypse 19.20; 20.10</a:t>
            </a:r>
          </a:p>
          <a:p>
            <a:pPr marL="560070" indent="-514350">
              <a:lnSpc>
                <a:spcPct val="90000"/>
              </a:lnSpc>
              <a:buClr>
                <a:srgbClr val="000090"/>
              </a:buClr>
              <a:buFont typeface="+mj-lt"/>
              <a:buAutoNum type="alphaLcParenR"/>
            </a:pPr>
            <a:r>
              <a:rPr lang="fr-FR" sz="2600" b="1" dirty="0">
                <a:solidFill>
                  <a:srgbClr val="000090"/>
                </a:solidFill>
                <a:latin typeface="Garamond"/>
                <a:cs typeface="Garamond"/>
              </a:rPr>
              <a:t>Le diable </a:t>
            </a:r>
            <a:r>
              <a:rPr lang="fr-FR" sz="2600" b="1" dirty="0" smtClean="0">
                <a:solidFill>
                  <a:srgbClr val="000090"/>
                </a:solidFill>
                <a:latin typeface="Garamond"/>
                <a:cs typeface="Garamond"/>
              </a:rPr>
              <a:t>sera enchaîné </a:t>
            </a:r>
            <a:r>
              <a:rPr lang="fr-FR" sz="2600" b="1" dirty="0">
                <a:solidFill>
                  <a:srgbClr val="000090"/>
                </a:solidFill>
                <a:latin typeface="Garamond"/>
                <a:cs typeface="Garamond"/>
              </a:rPr>
              <a:t>pour 1000 ans.</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Esaïe 24.21/22</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Esaïe 27.1</a:t>
            </a:r>
          </a:p>
          <a:p>
            <a:pPr marL="2023110" lvl="7" indent="-514350">
              <a:lnSpc>
                <a:spcPct val="90000"/>
              </a:lnSpc>
              <a:buClr>
                <a:schemeClr val="tx1"/>
              </a:buClr>
              <a:buNone/>
            </a:pPr>
            <a:r>
              <a:rPr lang="fr-FR" sz="4000" b="1" dirty="0">
                <a:solidFill>
                  <a:schemeClr val="accent4">
                    <a:lumMod val="50000"/>
                  </a:schemeClr>
                </a:solidFill>
                <a:latin typeface="Garamond"/>
                <a:cs typeface="Garamond"/>
              </a:rPr>
              <a:t>Apocalypse 20.1/3</a:t>
            </a:r>
          </a:p>
        </p:txBody>
      </p:sp>
      <p:sp>
        <p:nvSpPr>
          <p:cNvPr id="4" name="ZoneTexte 3"/>
          <p:cNvSpPr txBox="1"/>
          <p:nvPr/>
        </p:nvSpPr>
        <p:spPr>
          <a:xfrm>
            <a:off x="5758068" y="1053412"/>
            <a:ext cx="184666" cy="369332"/>
          </a:xfrm>
          <a:prstGeom prst="rect">
            <a:avLst/>
          </a:prstGeom>
          <a:noFill/>
        </p:spPr>
        <p:txBody>
          <a:bodyPr wrap="none" rtlCol="0">
            <a:spAutoFit/>
          </a:bodyPr>
          <a:lstStyle/>
          <a:p>
            <a:endParaRPr lang="fr-FR" dirty="0"/>
          </a:p>
        </p:txBody>
      </p:sp>
      <p:sp>
        <p:nvSpPr>
          <p:cNvPr id="6" name="ZoneTexte 5"/>
          <p:cNvSpPr txBox="1"/>
          <p:nvPr/>
        </p:nvSpPr>
        <p:spPr>
          <a:xfrm>
            <a:off x="3160443" y="2063533"/>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322293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Sillage.thmx</Template>
  <TotalTime>36391</TotalTime>
  <Words>4337</Words>
  <Application>Microsoft Macintosh PowerPoint</Application>
  <PresentationFormat>Présentation à l'écran (4:3)</PresentationFormat>
  <Paragraphs>696</Paragraphs>
  <Slides>95</Slides>
  <Notes>21</Notes>
  <HiddenSlides>0</HiddenSlides>
  <MMClips>0</MMClips>
  <ScaleCrop>false</ScaleCrop>
  <HeadingPairs>
    <vt:vector size="4" baseType="variant">
      <vt:variant>
        <vt:lpstr>Thème</vt:lpstr>
      </vt:variant>
      <vt:variant>
        <vt:i4>1</vt:i4>
      </vt:variant>
      <vt:variant>
        <vt:lpstr>Titres des diapositives</vt:lpstr>
      </vt:variant>
      <vt:variant>
        <vt:i4>95</vt:i4>
      </vt:variant>
    </vt:vector>
  </HeadingPairs>
  <TitlesOfParts>
    <vt:vector size="96" baseType="lpstr">
      <vt:lpstr>Sillage</vt:lpstr>
      <vt:lpstr>Le Retour de Jésus-Christ</vt:lpstr>
      <vt:lpstr>Présentation PowerPoint</vt:lpstr>
      <vt:lpstr>III. Le monde et le retour de Jésus-Christ </vt:lpstr>
      <vt:lpstr>Les nations et la fin des temps</vt:lpstr>
      <vt:lpstr>Les nations et la fin des temps</vt:lpstr>
      <vt:lpstr>Les quatre empires de Daniel</vt:lpstr>
      <vt:lpstr>Présentation PowerPoint</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Les quatre empires de Daniel</vt:lpstr>
      <vt:lpstr>Satan, le prince de ce monde</vt:lpstr>
      <vt:lpstr>Satan, le prince de ce monde</vt:lpstr>
      <vt:lpstr>Satan, le prince de ce monde</vt:lpstr>
      <vt:lpstr>Satan, le prince de ce monde</vt:lpstr>
      <vt:lpstr>Satan, le prince de ce monde</vt:lpstr>
      <vt:lpstr>Présentation PowerPoint</vt:lpstr>
      <vt:lpstr>Satan, le prince de ce monde</vt:lpstr>
      <vt:lpstr>Satan, le prince de ce monde</vt:lpstr>
      <vt:lpstr>Satan, le prince de ce monde</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L’Antichrist</vt:lpstr>
      <vt:lpstr>Le faux-prophète</vt:lpstr>
      <vt:lpstr>Le faux-prophète</vt:lpstr>
      <vt:lpstr>Le faux-prophète</vt:lpstr>
      <vt:lpstr>Le faux-prophète</vt:lpstr>
      <vt:lpstr>Le faux-prophète</vt:lpstr>
      <vt:lpstr>Le faux-prophète</vt:lpstr>
      <vt:lpstr>Le faux-prophète</vt:lpstr>
      <vt:lpstr>Babylone la grande </vt:lpstr>
      <vt:lpstr>Babylone la grande </vt:lpstr>
      <vt:lpstr>Babylone la grande </vt:lpstr>
      <vt:lpstr>Babylone la grande </vt:lpstr>
      <vt:lpstr>Présentation PowerPoint</vt:lpstr>
      <vt:lpstr>Présentation PowerPoint</vt:lpstr>
      <vt:lpstr>Présentation PowerPoint</vt:lpstr>
      <vt:lpstr>Babylone la grande </vt:lpstr>
      <vt:lpstr>Babylone la grande </vt:lpstr>
      <vt:lpstr>Présentation PowerPoint</vt:lpstr>
      <vt:lpstr>Présentation PowerPoint</vt:lpstr>
      <vt:lpstr>Présentation PowerPoint</vt:lpstr>
      <vt:lpstr>Présentation PowerPoint</vt:lpstr>
      <vt:lpstr>La grande tribulation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bataille d’Harmaguédon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Aucune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Retour de Jésus-Christ</dc:title>
  <dc:creator>André FILLION</dc:creator>
  <cp:lastModifiedBy>André FILLION</cp:lastModifiedBy>
  <cp:revision>243</cp:revision>
  <dcterms:created xsi:type="dcterms:W3CDTF">2014-11-03T10:42:23Z</dcterms:created>
  <dcterms:modified xsi:type="dcterms:W3CDTF">2015-12-06T21:37:24Z</dcterms:modified>
</cp:coreProperties>
</file>