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25"/>
  </p:notesMasterIdLst>
  <p:sldIdLst>
    <p:sldId id="256" r:id="rId2"/>
    <p:sldId id="303" r:id="rId3"/>
    <p:sldId id="261" r:id="rId4"/>
    <p:sldId id="262" r:id="rId5"/>
    <p:sldId id="305" r:id="rId6"/>
    <p:sldId id="306" r:id="rId7"/>
    <p:sldId id="304" r:id="rId8"/>
    <p:sldId id="307" r:id="rId9"/>
    <p:sldId id="308" r:id="rId10"/>
    <p:sldId id="309" r:id="rId11"/>
    <p:sldId id="310" r:id="rId12"/>
    <p:sldId id="263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264" r:id="rId22"/>
    <p:sldId id="319" r:id="rId23"/>
    <p:sldId id="320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4767" autoAdjust="0"/>
  </p:normalViewPr>
  <p:slideViewPr>
    <p:cSldViewPr snapToGrid="0" snapToObjects="1">
      <p:cViewPr varScale="1">
        <p:scale>
          <a:sx n="86" d="100"/>
          <a:sy n="86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34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8EE6-6A39-3643-B50E-792A64263F56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F11D-E373-7245-BC13-DF8B978ED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50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B9B55F-7D97-2846-8856-166160757C5D}" type="datetimeFigureOut">
              <a:rPr lang="fr-FR" smtClean="0"/>
              <a:t>23/12/14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Garamond"/>
                <a:cs typeface="Garamond"/>
              </a:rPr>
              <a:t>D’après René Pache (Éditions Emmaüs)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1253" y="223570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Le Retour de Jésus-Christ</a:t>
            </a: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2307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7875842" cy="5029415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Comment l’enlèvement se produira-t-il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6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En combien de temps les croyant seront-ils enlevés ?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15.51/52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800" dirty="0">
                <a:solidFill>
                  <a:schemeClr val="tx1"/>
                </a:solidFill>
                <a:latin typeface="Garamond"/>
                <a:cs typeface="Garamond"/>
              </a:rPr>
              <a:t>Concerne l’enlèvement, car le retour en gloire ne sera pas inattendu.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Marc 13.35/36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17.34/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36</a:t>
            </a: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8011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7875842" cy="5322307"/>
          </a:xfrm>
        </p:spPr>
        <p:txBody>
          <a:bodyPr>
            <a:normAutofit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Comment l’enlèvement se produira-t-il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7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L’enlèvement sera-t-il vu des habitants de la terre ?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La Bible ne le dit pas, mais l’ascension de Jésus n’a été vue que par les apôtres. 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L’enlèvement ne sera certainement pas vu de toute la terre, mais tous en verront les effets.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800" i="1" dirty="0" smtClean="0">
                <a:solidFill>
                  <a:schemeClr val="tx1"/>
                </a:solidFill>
                <a:latin typeface="Garamond"/>
                <a:cs typeface="Garamond"/>
              </a:rPr>
              <a:t>« Quel effroi remplira alors le cœur de ceux qui, malgré le témoignage fidèle des croyants, auront refusé de se laisser avertir et convaincre à temps !</a:t>
            </a:r>
          </a:p>
          <a:p>
            <a:pPr marL="45720" indent="0" algn="r">
              <a:buClr>
                <a:srgbClr val="000090"/>
              </a:buClr>
              <a:buNone/>
            </a:pPr>
            <a:r>
              <a:rPr lang="fr-FR" sz="2800" i="1" dirty="0" smtClean="0">
                <a:solidFill>
                  <a:schemeClr val="tx1"/>
                </a:solidFill>
                <a:latin typeface="Garamond"/>
                <a:cs typeface="Garamond"/>
              </a:rPr>
              <a:t>René Pache</a:t>
            </a:r>
          </a:p>
          <a:p>
            <a:pPr marL="45720" indent="0">
              <a:buClr>
                <a:srgbClr val="000090"/>
              </a:buClr>
              <a:buNone/>
            </a:pPr>
            <a:endParaRPr lang="fr-FR" sz="2800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5236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166691"/>
            <a:ext cx="6983158" cy="5161196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Quand l’enlèvement aura-t-il lieu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Peut-on prévoir le moment exact où il se produira ?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24.36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12.40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L’enlèvement se produira-t-il dès que l’Église sera complète ?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11.25/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26</a:t>
            </a:r>
            <a:endParaRPr lang="fr-FR" sz="2800" b="1" dirty="0" smtClean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5284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166691"/>
            <a:ext cx="6983158" cy="5161196"/>
          </a:xfrm>
        </p:spPr>
        <p:txBody>
          <a:bodyPr>
            <a:normAutofit fontScale="925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Quand l’enlèvement aura-t-il lieu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L’enlèvement aura-t-il lieu avant ou pendant les jugements de la grande tribulation ?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L’Église n’échappera pas à tout jugement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Pierre 4.17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Certains élus subiront la grande tribulation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24.21/22; 30/31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7.3/4, 9, 14</a:t>
            </a:r>
          </a:p>
          <a:p>
            <a:pPr marL="640080" lvl="2" indent="0">
              <a:buClr>
                <a:srgbClr val="000090"/>
              </a:buClr>
              <a:buNone/>
            </a:pPr>
            <a:r>
              <a:rPr lang="fr-FR" sz="2400" dirty="0" smtClean="0">
                <a:solidFill>
                  <a:schemeClr val="tx1"/>
                </a:solidFill>
                <a:latin typeface="Garamond"/>
                <a:cs typeface="Garamond"/>
              </a:rPr>
              <a:t>C’est à cause de ceux qui se seront convertis pendant la grande tribulation que les jours seront abrégés.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2047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166691"/>
            <a:ext cx="6983158" cy="5161196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Quand l’enlèvement aura-t-il lieu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L’enlèvement aura-t-il lieu avant ou pendant les jugements de la grande tribulation ?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Il semble bien, cependant, que l’Église sera enlevée avant la grande tribulation.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8588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2519" y="472585"/>
            <a:ext cx="7988541" cy="5700538"/>
          </a:xfrm>
        </p:spPr>
        <p:txBody>
          <a:bodyPr>
            <a:normAutofit lnSpcReduction="10000"/>
          </a:bodyPr>
          <a:lstStyle/>
          <a:p>
            <a:pPr marL="560070" lvl="7" indent="-514350">
              <a:buClrTx/>
              <a:buSzPct val="95000"/>
              <a:buFont typeface="+mj-lt"/>
              <a:buAutoNum type="arabicParenR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Je te garderai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3.10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2"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Colère de Dieu et noces de l’Agneau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6.16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19.7/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9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3"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Le jugement commence par la maison de Dieu pour que nous ne soyons pas condamnés avec le </a:t>
            </a: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monde.</a:t>
            </a:r>
            <a:endParaRPr lang="fr-FR" sz="26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Pierre 4.17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11.32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4"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Comment pourrions-nous redresser la tête dans la perspective de la grande tribulation ?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21.28</a:t>
            </a: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 smtClean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92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2519" y="472585"/>
            <a:ext cx="7988541" cy="5700538"/>
          </a:xfrm>
        </p:spPr>
        <p:txBody>
          <a:bodyPr>
            <a:normAutofit/>
          </a:bodyPr>
          <a:lstStyle/>
          <a:p>
            <a:pPr marL="560070" lvl="7" indent="-514350">
              <a:buClrTx/>
              <a:buSzPct val="95000"/>
              <a:buFont typeface="+mj-lt"/>
              <a:buAutoNum type="arabicParenR" startAt="5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Échapper à toutes ces choses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21.36</a:t>
            </a: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 startAt="6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Ce qui retient l’</a:t>
            </a:r>
            <a:r>
              <a:rPr lang="fr-FR" sz="2600" dirty="0" err="1" smtClean="0">
                <a:solidFill>
                  <a:srgbClr val="000000"/>
                </a:solidFill>
                <a:latin typeface="Garamond"/>
                <a:cs typeface="Garamond"/>
              </a:rPr>
              <a:t>Antichrist</a:t>
            </a:r>
            <a:endParaRPr lang="fr-FR" sz="26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Thessaloniciens 2.6/8</a:t>
            </a:r>
          </a:p>
          <a:p>
            <a:pPr marL="45720" lvl="7" indent="0">
              <a:buClrTx/>
              <a:buSzPct val="95000"/>
              <a:buNone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C’est l’Église temple du St-Esprit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Éphésiens 2.21/22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5.13</a:t>
            </a:r>
          </a:p>
          <a:p>
            <a:pPr marL="45720" lvl="7" indent="0">
              <a:buClrTx/>
              <a:buSzPct val="95000"/>
              <a:buNone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Le St-Esprit agira malgré tout pour conduire Israël à la conversion.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12.10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12.3</a:t>
            </a: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06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2519" y="472585"/>
            <a:ext cx="7988541" cy="5700538"/>
          </a:xfrm>
        </p:spPr>
        <p:txBody>
          <a:bodyPr>
            <a:normAutofit lnSpcReduction="10000"/>
          </a:bodyPr>
          <a:lstStyle/>
          <a:p>
            <a:pPr marL="560070" lvl="7" indent="-514350">
              <a:buClrTx/>
              <a:buSzPct val="95000"/>
              <a:buFont typeface="+mj-lt"/>
              <a:buAutoNum type="arabicParenR" startAt="7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Jésus descend du ciel avec ses élus, qui ont été enlevés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14.4/5</a:t>
            </a: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 startAt="8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La résurrection des martyrs</a:t>
            </a:r>
            <a:endParaRPr lang="fr-FR" sz="26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20.4/6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9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Les saints n’auraient pas survécu à la grande tribulation.</a:t>
            </a:r>
            <a:endParaRPr lang="fr-FR" sz="26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20.4</a:t>
            </a: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6.2/3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10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Comme au temps de Noé</a:t>
            </a:r>
            <a:endParaRPr lang="fr-FR" sz="26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17.26/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36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24.37/40</a:t>
            </a:r>
          </a:p>
          <a:p>
            <a:pPr marL="45720" lvl="7" indent="0">
              <a:buClrTx/>
              <a:buSzPct val="95000"/>
              <a:buNone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Noé, comme Lot et Enoch, ont été </a:t>
            </a: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« enlevés » </a:t>
            </a: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pour échapper au jugement.</a:t>
            </a: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146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2519" y="472585"/>
            <a:ext cx="7988541" cy="5700538"/>
          </a:xfrm>
        </p:spPr>
        <p:txBody>
          <a:bodyPr>
            <a:normAutofit/>
          </a:bodyPr>
          <a:lstStyle/>
          <a:p>
            <a:pPr marL="560070" lvl="7" indent="-514350">
              <a:buClrTx/>
              <a:buSzPct val="95000"/>
              <a:buFont typeface="+mj-lt"/>
              <a:buAutoNum type="arabicParenR" startAt="11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Aucune des épitres ne parle en détail de la grande tribulation.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11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La dernière des 7 église, Laodicée, n’est pas une église fidèle dans la persécution.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11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Les 24 vieillards (les rachetés) sont établis avant la grande tribulation.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4.4</a:t>
            </a:r>
            <a:endParaRPr lang="fr-FR" sz="26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31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2519" y="472585"/>
            <a:ext cx="7988541" cy="5700538"/>
          </a:xfrm>
        </p:spPr>
        <p:txBody>
          <a:bodyPr>
            <a:normAutofit/>
          </a:bodyPr>
          <a:lstStyle/>
          <a:p>
            <a:pPr marL="560070" lvl="7" indent="-514350">
              <a:buClrTx/>
              <a:buSzPct val="95000"/>
              <a:buFont typeface="+mj-lt"/>
              <a:buAutoNum type="arabicParenR" startAt="14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La </a:t>
            </a: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femme qui enfante un fils et qui fuit le dragon (Satan)</a:t>
            </a:r>
          </a:p>
          <a:p>
            <a:pPr marL="0" lvl="5" indent="-576072">
              <a:lnSpc>
                <a:spcPct val="60000"/>
              </a:lnSpc>
              <a:buClrTx/>
              <a:buSzPct val="95000"/>
              <a:buNone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La femme = Israël</a:t>
            </a:r>
          </a:p>
          <a:p>
            <a:pPr marL="0" lvl="5" indent="-576072">
              <a:lnSpc>
                <a:spcPct val="60000"/>
              </a:lnSpc>
              <a:buClrTx/>
              <a:buSzPct val="95000"/>
              <a:buNone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L’enfant = juifs et païens convertis pendant la grande tribulation</a:t>
            </a: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12.4/6; 13/17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2.26/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27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15"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Les noces de l’Agneau précéderont la bataille </a:t>
            </a: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d’</a:t>
            </a:r>
            <a:r>
              <a:rPr lang="fr-FR" sz="2600" dirty="0" err="1" smtClean="0">
                <a:solidFill>
                  <a:srgbClr val="000000"/>
                </a:solidFill>
                <a:latin typeface="Garamond"/>
                <a:cs typeface="Garamond"/>
              </a:rPr>
              <a:t>Harmaguédon</a:t>
            </a: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19.7/8, 14</a:t>
            </a: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 smtClean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94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7191133" cy="477628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Il y a plusieurs demeures dans la maison de mon Père. Si cela n'était pas, je vous l'aurais dit. Je vais vous préparer une </a:t>
            </a: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place</a:t>
            </a: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. Et, lorsque je m'en serai allé, et que je vous aurai préparé une place, je reviendrai, et je vous prendrai avec moi, afin que là où je suis vous y soyez aussi. </a:t>
            </a:r>
            <a:endParaRPr lang="fr-FR" sz="3200" dirty="0" smtClean="0">
              <a:solidFill>
                <a:srgbClr val="008000"/>
              </a:solidFill>
              <a:latin typeface="Garamond"/>
              <a:cs typeface="Garamond"/>
            </a:endParaRPr>
          </a:p>
          <a:p>
            <a:pPr marL="45720" indent="0" algn="r">
              <a:buNone/>
            </a:pP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Jean 14.2/3</a:t>
            </a:r>
          </a:p>
        </p:txBody>
      </p:sp>
    </p:spTree>
    <p:extLst>
      <p:ext uri="{BB962C8B-B14F-4D97-AF65-F5344CB8AC3E}">
        <p14:creationId xmlns:p14="http://schemas.microsoft.com/office/powerpoint/2010/main" val="334582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2519" y="472585"/>
            <a:ext cx="7988541" cy="5700538"/>
          </a:xfrm>
        </p:spPr>
        <p:txBody>
          <a:bodyPr>
            <a:normAutofit/>
          </a:bodyPr>
          <a:lstStyle/>
          <a:p>
            <a:pPr marL="560070" lvl="7" indent="-514350">
              <a:buClrTx/>
              <a:buSzPct val="95000"/>
              <a:buFont typeface="+mj-lt"/>
              <a:buAutoNum type="arabicParenR" startAt="16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Si l’enlèvement avait lieu après la grande tribulation, quels croyants seront restés vivant sur terre pour devenir les sujets du millénium.</a:t>
            </a:r>
            <a:endParaRPr lang="fr-FR" sz="26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12.10; 13.8/9</a:t>
            </a:r>
          </a:p>
          <a:p>
            <a:pPr marL="45720" lvl="7" indent="0">
              <a:buClrTx/>
              <a:buSzPct val="95000"/>
              <a:buNone/>
            </a:pPr>
            <a:r>
              <a:rPr lang="fr-FR" sz="2600" dirty="0">
                <a:solidFill>
                  <a:srgbClr val="000000"/>
                </a:solidFill>
                <a:latin typeface="Garamond"/>
                <a:cs typeface="Garamond"/>
              </a:rPr>
              <a:t>Le reste d’Israël doit se convertir pendant la grande </a:t>
            </a: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tribulation.</a:t>
            </a:r>
          </a:p>
          <a:p>
            <a:pPr marL="560070" lvl="7" indent="-514350">
              <a:buClrTx/>
              <a:buSzPct val="95000"/>
              <a:buFont typeface="+mj-lt"/>
              <a:buAutoNum type="arabicParenR" startAt="17"/>
            </a:pPr>
            <a:r>
              <a:rPr lang="fr-FR" sz="2600" dirty="0" smtClean="0">
                <a:solidFill>
                  <a:srgbClr val="000000"/>
                </a:solidFill>
                <a:latin typeface="Garamond"/>
                <a:cs typeface="Garamond"/>
              </a:rPr>
              <a:t>Ambassadeurs pour Christ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Corinthiens 5.20</a:t>
            </a: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lvl="7" indent="-514350">
              <a:buClrTx/>
              <a:buSzPct val="95000"/>
              <a:buFont typeface="+mj-lt"/>
              <a:buAutoNum type="arabicParenR"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217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6983158" cy="5029415"/>
          </a:xfrm>
        </p:spPr>
        <p:txBody>
          <a:bodyPr>
            <a:normAutofit fontScale="92500"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Qui sera pris et qui sera laissé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Être en Christ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4.13/17</a:t>
            </a: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15.22/23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Colossiens 3.3/4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Avoir reçu le Saint-Esprit et laisser briller sa flamme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25.1/12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Jean 7.39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8.9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3.1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9467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6983158" cy="5029415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Qui sera pris et qui sera laissé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Être fidèle dans le service de Dieu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25.14/15, </a:t>
            </a: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21</a:t>
            </a:r>
            <a:endParaRPr lang="fr-FR" sz="24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0104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6983158" cy="5029415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Qui sera pris et qui sera laissé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4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Être parmi les « vainqueurs »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Timothée 6.12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12.11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15.57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8.37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Jean 5.3/</a:t>
            </a: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4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8.13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Hébreux 12.14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1.8/9</a:t>
            </a:r>
            <a:endParaRPr lang="fr-FR" sz="24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9969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35706"/>
            <a:ext cx="9143999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II. L’Église et le retour de Jésus-Christ</a:t>
            </a:r>
            <a:br>
              <a:rPr lang="fr-FR" dirty="0" smtClean="0">
                <a:latin typeface="Garamond"/>
                <a:cs typeface="Garamond"/>
              </a:rPr>
            </a:b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0272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7039" y="279323"/>
            <a:ext cx="8083176" cy="1143000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155784"/>
            <a:ext cx="6983158" cy="5172104"/>
          </a:xfrm>
        </p:spPr>
        <p:txBody>
          <a:bodyPr>
            <a:normAutofit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L’attente de l’Église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400" dirty="0" smtClean="0">
                <a:solidFill>
                  <a:schemeClr val="tx1"/>
                </a:solidFill>
                <a:latin typeface="Garamond"/>
                <a:cs typeface="Garamond"/>
              </a:rPr>
              <a:t>L’église n’attend pas la fin du monde, elle attend l’époux.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Jean 14.2/3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400" dirty="0" smtClean="0">
                <a:solidFill>
                  <a:srgbClr val="000000"/>
                </a:solidFill>
                <a:latin typeface="Garamond"/>
                <a:cs typeface="Garamond"/>
              </a:rPr>
              <a:t>L’exemple d’Enoch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Genèse 5.24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Hébreux 11.5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400" dirty="0" smtClean="0">
                <a:solidFill>
                  <a:srgbClr val="000000"/>
                </a:solidFill>
                <a:latin typeface="Garamond"/>
                <a:cs typeface="Garamond"/>
              </a:rPr>
              <a:t>L’exemple d’Élie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Rois 2.1/12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400" dirty="0" smtClean="0">
                <a:solidFill>
                  <a:srgbClr val="000000"/>
                </a:solidFill>
                <a:latin typeface="Garamond"/>
                <a:cs typeface="Garamond"/>
              </a:rPr>
              <a:t>L’exemple de Jésus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Actes 1.9/10</a:t>
            </a:r>
          </a:p>
          <a:p>
            <a:pPr marL="45720" indent="0">
              <a:buClr>
                <a:schemeClr val="accent5"/>
              </a:buClr>
              <a:buNone/>
            </a:pPr>
            <a:endParaRPr lang="fr-FR" sz="2400" dirty="0" smtClean="0">
              <a:solidFill>
                <a:srgbClr val="800000"/>
              </a:solidFill>
              <a:latin typeface="Garamond"/>
              <a:cs typeface="Garamond"/>
            </a:endParaRPr>
          </a:p>
          <a:p>
            <a:pPr marL="45720" indent="0">
              <a:buClr>
                <a:schemeClr val="accent5"/>
              </a:buClr>
              <a:buNone/>
            </a:pPr>
            <a:endParaRPr lang="fr-FR" sz="2400" dirty="0" smtClean="0">
              <a:solidFill>
                <a:srgbClr val="800000"/>
              </a:solidFill>
              <a:latin typeface="Garamond"/>
              <a:cs typeface="Garamond"/>
            </a:endParaRPr>
          </a:p>
          <a:p>
            <a:pPr marL="45720" indent="0">
              <a:buClr>
                <a:schemeClr val="accent5"/>
              </a:buClr>
              <a:buNone/>
            </a:pPr>
            <a:endParaRPr lang="fr-FR" sz="2400" dirty="0" smtClean="0">
              <a:solidFill>
                <a:srgbClr val="8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8481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L’enlèvement des croyants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24.31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24.40/41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 17.34/36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endParaRPr lang="fr-FR" sz="2800" b="1" dirty="0" smtClean="0">
              <a:solidFill>
                <a:srgbClr val="FF66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7810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542218"/>
            <a:ext cx="8083176" cy="956017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498236"/>
            <a:ext cx="7739529" cy="5165349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L’enlèvement des croyants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4.13/18</a:t>
            </a: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r>
              <a:rPr lang="fr-FR" sz="2800" dirty="0" smtClean="0">
                <a:solidFill>
                  <a:srgbClr val="000000"/>
                </a:solidFill>
                <a:latin typeface="Garamond"/>
                <a:cs typeface="Garamond"/>
              </a:rPr>
              <a:t>Au moment fixé par Dieu,</a:t>
            </a: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r>
              <a:rPr lang="fr-FR" sz="2800" dirty="0" smtClean="0">
                <a:solidFill>
                  <a:srgbClr val="000000"/>
                </a:solidFill>
                <a:latin typeface="Garamond"/>
                <a:cs typeface="Garamond"/>
              </a:rPr>
              <a:t>En un clin d’œil,</a:t>
            </a: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r>
              <a:rPr lang="fr-FR" sz="2800" dirty="0" smtClean="0">
                <a:solidFill>
                  <a:srgbClr val="000000"/>
                </a:solidFill>
                <a:latin typeface="Garamond"/>
                <a:cs typeface="Garamond"/>
              </a:rPr>
              <a:t>Le Christ descendra du ciel,</a:t>
            </a: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r>
              <a:rPr lang="fr-FR" sz="2800" dirty="0" smtClean="0">
                <a:solidFill>
                  <a:srgbClr val="000000"/>
                </a:solidFill>
                <a:latin typeface="Garamond"/>
                <a:cs typeface="Garamond"/>
              </a:rPr>
              <a:t>Il ressuscitera ceux qui sont mort dans la foi,</a:t>
            </a: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r>
              <a:rPr lang="fr-FR" sz="2800" dirty="0" smtClean="0">
                <a:solidFill>
                  <a:srgbClr val="000000"/>
                </a:solidFill>
                <a:latin typeface="Garamond"/>
                <a:cs typeface="Garamond"/>
              </a:rPr>
              <a:t>Il </a:t>
            </a:r>
            <a:r>
              <a:rPr lang="fr-FR" sz="2800" b="1" dirty="0" smtClean="0">
                <a:solidFill>
                  <a:srgbClr val="000000"/>
                </a:solidFill>
                <a:latin typeface="Garamond"/>
                <a:cs typeface="Garamond"/>
              </a:rPr>
              <a:t>changera </a:t>
            </a:r>
            <a:r>
              <a:rPr lang="fr-FR" sz="2800" dirty="0" smtClean="0">
                <a:solidFill>
                  <a:srgbClr val="000000"/>
                </a:solidFill>
                <a:latin typeface="Garamond"/>
                <a:cs typeface="Garamond"/>
              </a:rPr>
              <a:t>le corps des croyants vivant en ce moment sur terre.</a:t>
            </a: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r>
              <a:rPr lang="fr-FR" sz="2800" dirty="0" smtClean="0">
                <a:solidFill>
                  <a:srgbClr val="000000"/>
                </a:solidFill>
                <a:latin typeface="Garamond"/>
                <a:cs typeface="Garamond"/>
              </a:rPr>
              <a:t>Tous les croyants seront ensemble enlevés sur des nuées, à la rencontre du Seigneur dans les airs, pour être toujours avec lui.</a:t>
            </a: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endParaRPr lang="fr-FR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SzPct val="100000"/>
              <a:buFont typeface="Wingdings" charset="2"/>
              <a:buAutoNum type="arabicPlain"/>
            </a:pPr>
            <a:endParaRPr lang="fr-FR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1401318" lvl="5" indent="-514350">
              <a:lnSpc>
                <a:spcPct val="60000"/>
              </a:lnSpc>
              <a:buClr>
                <a:schemeClr val="tx1"/>
              </a:buClr>
              <a:buFont typeface="Wingdings" charset="2"/>
              <a:buAutoNum type="arabicPlain"/>
            </a:pPr>
            <a:endParaRPr lang="fr-FR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1401318" lvl="5" indent="-514350">
              <a:buClr>
                <a:schemeClr val="tx1"/>
              </a:buClr>
              <a:buFont typeface="Wingdings" charset="2"/>
              <a:buAutoNum type="arabicPlain"/>
            </a:pPr>
            <a:endParaRPr lang="fr-FR" sz="28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1401318" lvl="5" indent="-514350">
              <a:buClr>
                <a:schemeClr val="tx1"/>
              </a:buClr>
              <a:buFont typeface="Wingdings" charset="2"/>
              <a:buAutoNum type="arabicPlain"/>
            </a:pPr>
            <a:endParaRPr lang="fr-FR" sz="2800" dirty="0" smtClean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3732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7875842" cy="5208156"/>
          </a:xfrm>
        </p:spPr>
        <p:txBody>
          <a:bodyPr>
            <a:normAutofit fontScale="70000" lnSpcReduction="2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Comment l’enlèvement se produira-t-il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La venue de Christ pour pour chercher son église est distincte de son apparition sur la terre pour juger les nations.</a:t>
            </a:r>
          </a:p>
          <a:p>
            <a:pPr lvl="1">
              <a:buClr>
                <a:srgbClr val="000090"/>
              </a:buClr>
              <a:buFont typeface="Wingdings" charset="2"/>
              <a:buChar char="§"/>
            </a:pPr>
            <a:r>
              <a:rPr lang="fr-FR" sz="2600" b="1" dirty="0" smtClean="0">
                <a:solidFill>
                  <a:srgbClr val="660066"/>
                </a:solidFill>
                <a:latin typeface="Garamond"/>
                <a:cs typeface="Garamond"/>
              </a:rPr>
              <a:t>Venue du Christ</a:t>
            </a:r>
          </a:p>
          <a:p>
            <a:pPr marL="365760" lvl="1" indent="0">
              <a:buClr>
                <a:srgbClr val="000090"/>
              </a:buClr>
              <a:buNone/>
            </a:pPr>
            <a:r>
              <a:rPr lang="fr-FR" sz="2600" dirty="0" smtClean="0">
                <a:solidFill>
                  <a:srgbClr val="660066"/>
                </a:solidFill>
                <a:latin typeface="Garamond"/>
                <a:cs typeface="Garamond"/>
              </a:rPr>
              <a:t>Dans les airs 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4.16/17</a:t>
            </a:r>
          </a:p>
          <a:p>
            <a:pPr lvl="1">
              <a:buClr>
                <a:srgbClr val="000090"/>
              </a:buClr>
              <a:buFont typeface="Wingdings" charset="2"/>
              <a:buChar char="§"/>
            </a:pPr>
            <a:r>
              <a:rPr lang="fr-FR" sz="2600" b="1" dirty="0" smtClean="0">
                <a:solidFill>
                  <a:srgbClr val="660066"/>
                </a:solidFill>
                <a:latin typeface="Garamond"/>
                <a:cs typeface="Garamond"/>
              </a:rPr>
              <a:t>Apparition pour le jugement.</a:t>
            </a:r>
          </a:p>
          <a:p>
            <a:pPr marL="365760" lvl="1" indent="0">
              <a:buClr>
                <a:srgbClr val="000090"/>
              </a:buClr>
              <a:buNone/>
            </a:pPr>
            <a:r>
              <a:rPr lang="fr-FR" sz="2600" dirty="0">
                <a:solidFill>
                  <a:schemeClr val="tx1"/>
                </a:solidFill>
                <a:latin typeface="Garamond"/>
                <a:cs typeface="Garamond"/>
              </a:rPr>
              <a:t>Avec son Église. Il posera ses pieds sur la montagne des Oliviers.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14.4/5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Actes 1.11/12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Un signal donné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</a:t>
            </a:r>
            <a:r>
              <a:rPr lang="fr-FR" sz="37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4.16</a:t>
            </a:r>
            <a:endParaRPr lang="fr-FR" sz="37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37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15.52</a:t>
            </a:r>
            <a:endParaRPr lang="fr-FR" sz="37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9994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7875842" cy="5350845"/>
          </a:xfrm>
        </p:spPr>
        <p:txBody>
          <a:bodyPr>
            <a:normAutofit fontScale="92500"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Comment l’enlèvement se produira-t-il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La venue de Christ pour pour chercher son église est Jésus Lui même viendra chercher les siens.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4.16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13.39; 24.31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 </a:t>
            </a: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Pierre 1.7</a:t>
            </a:r>
            <a:endParaRPr lang="fr-FR" sz="28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600" b="1" dirty="0" smtClean="0">
                <a:solidFill>
                  <a:srgbClr val="000090"/>
                </a:solidFill>
                <a:latin typeface="Garamond"/>
                <a:cs typeface="Garamond"/>
              </a:rPr>
              <a:t>Tous les croyants défunts 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de tous les temps seront ressuscités à ce moment là.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9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Jean 5.28/29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9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20.6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9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15.22/23</a:t>
            </a:r>
          </a:p>
          <a:p>
            <a:pPr marL="45720" indent="0">
              <a:buClr>
                <a:srgbClr val="000090"/>
              </a:buClr>
              <a:buNone/>
            </a:pPr>
            <a:endParaRPr lang="fr-FR" sz="37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4259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342454"/>
            <a:ext cx="8083176" cy="956018"/>
          </a:xfrm>
        </p:spPr>
        <p:txBody>
          <a:bodyPr/>
          <a:lstStyle/>
          <a:p>
            <a:pPr marL="0" indent="0" algn="l">
              <a:buClrTx/>
              <a:buNone/>
            </a:pPr>
            <a:r>
              <a:rPr lang="fr-FR" sz="4000" dirty="0" smtClean="0">
                <a:latin typeface="Garamond"/>
                <a:cs typeface="Garamond"/>
              </a:rPr>
              <a:t>L’enlèvement de l’Église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98472"/>
            <a:ext cx="7875842" cy="5322307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rgbClr val="FF6600"/>
                </a:solidFill>
                <a:latin typeface="Garamond"/>
                <a:cs typeface="Garamond"/>
              </a:rPr>
              <a:t>Comment l’enlèvement se produira-t-il ?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5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Qu’arrivera-t-il aux croyants que le Seigneur trouvera encore vivants sur la terre ?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15.51/53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4.15/17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Nous serons changés.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6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Où aura lieu la rencontre de Christ et de son Église ?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800" dirty="0">
                <a:solidFill>
                  <a:schemeClr val="tx1"/>
                </a:solidFill>
                <a:latin typeface="Garamond"/>
                <a:cs typeface="Garamond"/>
              </a:rPr>
              <a:t>Dans les </a:t>
            </a: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airs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26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</a:t>
            </a:r>
            <a:r>
              <a:rPr lang="fr-FR" sz="26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4.17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endParaRPr lang="fr-FR" sz="26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45720" indent="0">
              <a:buClr>
                <a:srgbClr val="000090"/>
              </a:buClr>
              <a:buNone/>
            </a:pPr>
            <a:endParaRPr lang="fr-FR" sz="2800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05707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Sillage.thmx</Template>
  <TotalTime>11066</TotalTime>
  <Words>1124</Words>
  <Application>Microsoft Macintosh PowerPoint</Application>
  <PresentationFormat>Présentation à l'écran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Sillage</vt:lpstr>
      <vt:lpstr>Le Retour de Jésus-Christ</vt:lpstr>
      <vt:lpstr>Présentation PowerPoint</vt:lpstr>
      <vt:lpstr>II. L’Église et le retour de Jésus-Christ </vt:lpstr>
      <vt:lpstr>L’enlèvement de l’Église</vt:lpstr>
      <vt:lpstr>L’enlèvement de l’Église</vt:lpstr>
      <vt:lpstr>L’enlèvement de l’Église</vt:lpstr>
      <vt:lpstr>L’enlèvement de l’Église</vt:lpstr>
      <vt:lpstr>L’enlèvement de l’Église</vt:lpstr>
      <vt:lpstr>L’enlèvement de l’Église</vt:lpstr>
      <vt:lpstr>L’enlèvement de l’Église</vt:lpstr>
      <vt:lpstr>L’enlèvement de l’Église</vt:lpstr>
      <vt:lpstr>L’enlèvement de l’Église</vt:lpstr>
      <vt:lpstr>L’enlèvement de l’Église</vt:lpstr>
      <vt:lpstr>L’enlèvement de l’Église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L’enlèvement de l’Église</vt:lpstr>
      <vt:lpstr>L’enlèvement de l’Église</vt:lpstr>
      <vt:lpstr>L’enlèvement de l’Église</vt:lpstr>
    </vt:vector>
  </TitlesOfParts>
  <Company>Aucune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Retour de Jésus-Christ</dc:title>
  <dc:creator>André FILLION</dc:creator>
  <cp:lastModifiedBy>André FILLION</cp:lastModifiedBy>
  <cp:revision>100</cp:revision>
  <dcterms:created xsi:type="dcterms:W3CDTF">2014-11-03T10:42:23Z</dcterms:created>
  <dcterms:modified xsi:type="dcterms:W3CDTF">2014-12-23T20:54:11Z</dcterms:modified>
</cp:coreProperties>
</file>