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28"/>
  </p:notesMasterIdLst>
  <p:sldIdLst>
    <p:sldId id="256" r:id="rId2"/>
    <p:sldId id="303" r:id="rId3"/>
    <p:sldId id="258" r:id="rId4"/>
    <p:sldId id="257" r:id="rId5"/>
    <p:sldId id="305" r:id="rId6"/>
    <p:sldId id="304" r:id="rId7"/>
    <p:sldId id="306" r:id="rId8"/>
    <p:sldId id="309" r:id="rId9"/>
    <p:sldId id="308" r:id="rId10"/>
    <p:sldId id="307" r:id="rId11"/>
    <p:sldId id="325" r:id="rId12"/>
    <p:sldId id="312" r:id="rId13"/>
    <p:sldId id="313" r:id="rId14"/>
    <p:sldId id="311" r:id="rId15"/>
    <p:sldId id="314" r:id="rId16"/>
    <p:sldId id="310" r:id="rId17"/>
    <p:sldId id="316" r:id="rId18"/>
    <p:sldId id="317" r:id="rId19"/>
    <p:sldId id="318" r:id="rId20"/>
    <p:sldId id="315" r:id="rId21"/>
    <p:sldId id="321" r:id="rId22"/>
    <p:sldId id="322" r:id="rId23"/>
    <p:sldId id="260" r:id="rId24"/>
    <p:sldId id="323" r:id="rId25"/>
    <p:sldId id="324" r:id="rId26"/>
    <p:sldId id="326" r:id="rId2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1" autoAdjust="0"/>
    <p:restoredTop sz="86381" autoAdjust="0"/>
  </p:normalViewPr>
  <p:slideViewPr>
    <p:cSldViewPr snapToGrid="0" snapToObjects="1">
      <p:cViewPr varScale="1">
        <p:scale>
          <a:sx n="81" d="100"/>
          <a:sy n="81" d="100"/>
        </p:scale>
        <p:origin x="-1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696" y="35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8EE6-6A39-3643-B50E-792A64263F56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F11D-E373-7245-BC13-DF8B978ED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50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file:///var/folders/CI/CIj5y-clEkWEbRr2KfapX++++TI/-Tmp-//biblia/**24.44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F11D-E373-7245-BC13-DF8B978ED3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68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F11D-E373-7245-BC13-DF8B978ED38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79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F11D-E373-7245-BC13-DF8B978ED38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95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F11D-E373-7245-BC13-DF8B978ED38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53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F11D-E373-7245-BC13-DF8B978ED38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53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5F11D-E373-7245-BC13-DF8B978ED38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5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B9B55F-7D97-2846-8856-166160757C5D}" type="datetimeFigureOut">
              <a:rPr lang="fr-FR" smtClean="0"/>
              <a:t>13/12/14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/>
                <a:cs typeface="Garamond"/>
              </a:rPr>
              <a:t>D’après René Pache (Éditions Emmaüs)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1253" y="223570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Le Retour de Jésus-Christ</a:t>
            </a: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2307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Je vous ai tout annoncé d’avance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40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Marc 13.23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40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24.33, 37/39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Il ne nous est pas permis de fixer une date, mais nous devons observer les signes annonciateurs des derniers temps. 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  <a:p>
            <a:pPr lvl="1">
              <a:buClr>
                <a:schemeClr val="tx1"/>
              </a:buClr>
              <a:buFont typeface="Arial"/>
              <a:buChar char="•"/>
            </a:pPr>
            <a:endParaRPr lang="fr-FR" sz="2600" b="1" dirty="0" smtClean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4042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27127"/>
            <a:ext cx="6983158" cy="5519109"/>
          </a:xfrm>
        </p:spPr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/>
            </a:pPr>
            <a:r>
              <a:rPr lang="fr-FR" sz="2800" dirty="0" smtClean="0">
                <a:solidFill>
                  <a:srgbClr val="FF6600"/>
                </a:solidFill>
                <a:latin typeface="Garamond"/>
                <a:cs typeface="Garamond"/>
              </a:rPr>
              <a:t>Quel sont les signes du retour de christ</a:t>
            </a:r>
            <a:r>
              <a:rPr lang="fr-FR" sz="2800" dirty="0" smtClean="0">
                <a:solidFill>
                  <a:srgbClr val="FF6600"/>
                </a:solidFill>
                <a:latin typeface="Garamond"/>
                <a:cs typeface="Garamond"/>
              </a:rPr>
              <a:t> ?</a:t>
            </a:r>
            <a:endParaRPr lang="fr-FR" sz="2800" b="1" dirty="0" smtClean="0">
              <a:solidFill>
                <a:srgbClr val="FF6600"/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L’apostasie finale</a:t>
            </a:r>
            <a:endParaRPr lang="fr-FR" sz="2800" b="1" dirty="0" smtClean="0">
              <a:solidFill>
                <a:srgbClr val="000090"/>
              </a:solidFill>
              <a:latin typeface="Garamond"/>
              <a:cs typeface="Garamond"/>
            </a:endParaRP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3200" b="1" dirty="0" smtClean="0">
                <a:solidFill>
                  <a:srgbClr val="008000"/>
                </a:solidFill>
                <a:latin typeface="Garamond"/>
                <a:cs typeface="Garamond"/>
              </a:rPr>
              <a:t>Matthieu </a:t>
            </a:r>
            <a:r>
              <a:rPr lang="fr-FR" sz="3200" b="1" dirty="0" smtClean="0">
                <a:solidFill>
                  <a:srgbClr val="008000"/>
                </a:solidFill>
                <a:latin typeface="Garamond"/>
                <a:cs typeface="Garamond"/>
              </a:rPr>
              <a:t>24.4/5, 11/12, 23/25</a:t>
            </a:r>
            <a:endParaRPr lang="fr-FR" sz="3200" b="1" dirty="0" smtClean="0">
              <a:solidFill>
                <a:srgbClr val="008000"/>
              </a:solidFill>
              <a:latin typeface="Garamond"/>
              <a:cs typeface="Garamond"/>
            </a:endParaRP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fr-FR" sz="3200" b="1" dirty="0" smtClean="0">
                <a:solidFill>
                  <a:srgbClr val="660066"/>
                </a:solidFill>
                <a:latin typeface="Garamond"/>
                <a:cs typeface="Garamond"/>
              </a:rPr>
              <a:t>L’apparition </a:t>
            </a:r>
            <a:r>
              <a:rPr lang="fr-FR" sz="3200" b="1" dirty="0">
                <a:solidFill>
                  <a:srgbClr val="660066"/>
                </a:solidFill>
                <a:latin typeface="Garamond"/>
                <a:cs typeface="Garamond"/>
              </a:rPr>
              <a:t>de faux Christs et de faux </a:t>
            </a:r>
            <a:r>
              <a:rPr lang="fr-FR" sz="3200" b="1" dirty="0" smtClean="0">
                <a:solidFill>
                  <a:srgbClr val="660066"/>
                </a:solidFill>
                <a:latin typeface="Garamond"/>
                <a:cs typeface="Garamond"/>
              </a:rPr>
              <a:t>prophètes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3200" b="1" dirty="0">
                <a:solidFill>
                  <a:srgbClr val="008000"/>
                </a:solidFill>
                <a:latin typeface="Garamond"/>
                <a:cs typeface="Garamond"/>
              </a:rPr>
              <a:t>Actes 20.29/30</a:t>
            </a: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endParaRPr lang="fr-FR" sz="3200" b="1" dirty="0">
              <a:solidFill>
                <a:srgbClr val="660066"/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 startAt="2"/>
            </a:pPr>
            <a:endParaRPr lang="fr-FR" sz="24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6006" y="156961"/>
            <a:ext cx="8083176" cy="92747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3273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92557" y="5878795"/>
            <a:ext cx="6512511" cy="799520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 err="1" smtClean="0"/>
              <a:t>Inri</a:t>
            </a:r>
            <a:r>
              <a:rPr lang="fr-FR" sz="3600" dirty="0" smtClean="0"/>
              <a:t> Christo</a:t>
            </a:r>
            <a:endParaRPr lang="fr-FR" sz="3600" dirty="0"/>
          </a:p>
        </p:txBody>
      </p:sp>
      <p:pic>
        <p:nvPicPr>
          <p:cNvPr id="4" name="Espace réservé du contenu 3" descr="inri-christo-trottinette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63" r="-20363"/>
          <a:stretch>
            <a:fillRect/>
          </a:stretch>
        </p:blipFill>
        <p:spPr>
          <a:xfrm>
            <a:off x="1143000" y="731838"/>
            <a:ext cx="8140700" cy="4419600"/>
          </a:xfrm>
        </p:spPr>
      </p:pic>
    </p:spTree>
    <p:extLst>
      <p:ext uri="{BB962C8B-B14F-4D97-AF65-F5344CB8AC3E}">
        <p14:creationId xmlns:p14="http://schemas.microsoft.com/office/powerpoint/2010/main" val="287795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3050" y="5921601"/>
            <a:ext cx="6512511" cy="756713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 smtClean="0"/>
              <a:t>TB Joshu</a:t>
            </a:r>
            <a:r>
              <a:rPr lang="fr-FR" sz="3200" dirty="0"/>
              <a:t>a</a:t>
            </a:r>
          </a:p>
        </p:txBody>
      </p:sp>
      <p:pic>
        <p:nvPicPr>
          <p:cNvPr id="4" name="Espace réservé du contenu 3" descr="TB-Joshua-Synagogue-Church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 b="5264"/>
          <a:stretch>
            <a:fillRect/>
          </a:stretch>
        </p:blipFill>
        <p:spPr>
          <a:xfrm>
            <a:off x="472262" y="731519"/>
            <a:ext cx="8272721" cy="4490906"/>
          </a:xfrm>
        </p:spPr>
      </p:pic>
    </p:spTree>
    <p:extLst>
      <p:ext uri="{BB962C8B-B14F-4D97-AF65-F5344CB8AC3E}">
        <p14:creationId xmlns:p14="http://schemas.microsoft.com/office/powerpoint/2010/main" val="83128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599296"/>
            <a:ext cx="7947196" cy="6146940"/>
          </a:xfrm>
          <a:ln>
            <a:noFill/>
          </a:ln>
        </p:spPr>
        <p:txBody>
          <a:bodyPr>
            <a:normAutofit/>
          </a:bodyPr>
          <a:lstStyle/>
          <a:p>
            <a:pPr marL="365760" lvl="1" indent="0">
              <a:buClr>
                <a:schemeClr val="tx1"/>
              </a:buClr>
              <a:buNone/>
            </a:pPr>
            <a:endParaRPr lang="fr-FR" sz="2600" b="1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fr-FR" sz="3200" b="1" dirty="0" smtClean="0">
                <a:solidFill>
                  <a:srgbClr val="660066"/>
                </a:solidFill>
                <a:latin typeface="Garamond"/>
                <a:cs typeface="Garamond"/>
              </a:rPr>
              <a:t>L’extraordinaire séduction de l’erreur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Jean 5.19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Thessaloniciens 2.9/12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24.4, 5, 11, 24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Corinthiens 4.4</a:t>
            </a:r>
          </a:p>
          <a:p>
            <a:pPr marL="45720" indent="0">
              <a:buClr>
                <a:schemeClr val="tx1"/>
              </a:buClr>
              <a:buNone/>
            </a:pPr>
            <a:endParaRPr lang="fr-FR" sz="28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7702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599296"/>
            <a:ext cx="7947196" cy="6146940"/>
          </a:xfrm>
          <a:ln>
            <a:noFill/>
          </a:ln>
        </p:spPr>
        <p:txBody>
          <a:bodyPr>
            <a:normAutofit/>
          </a:bodyPr>
          <a:lstStyle/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fr-FR" sz="3600" b="1" dirty="0" smtClean="0">
                <a:solidFill>
                  <a:srgbClr val="660066"/>
                </a:solidFill>
                <a:latin typeface="Garamond"/>
                <a:cs typeface="Garamond"/>
              </a:rPr>
              <a:t>L’apostasie des masses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Luc 18.8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2 Thessaloniciens 2.3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1 Timothée 4.1/3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2 Timothée 3.1/5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2 Pierre 3.1/4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Jude 17/19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endParaRPr lang="fr-FR" sz="2600" b="1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tx1"/>
              </a:buClr>
              <a:buFont typeface="+mj-lt"/>
              <a:buAutoNum type="alphaLcPeriod"/>
            </a:pPr>
            <a:endParaRPr lang="fr-FR" sz="28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3981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01" y="393475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69934"/>
            <a:ext cx="7839424" cy="5476301"/>
          </a:xfrm>
        </p:spPr>
        <p:txBody>
          <a:bodyPr>
            <a:normAutofit/>
          </a:bodyPr>
          <a:lstStyle/>
          <a:p>
            <a:pPr marL="560070" indent="-514350">
              <a:buClr>
                <a:srgbClr val="000090"/>
              </a:buClr>
              <a:buFont typeface="+mj-lt"/>
              <a:buAutoNum type="alphaLcParenR" startAt="2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La guerre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23735D"/>
                </a:solidFill>
                <a:latin typeface="Garamond"/>
                <a:cs typeface="Garamond"/>
              </a:rPr>
              <a:t>Matthieu 24.6/7</a:t>
            </a: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660066"/>
                </a:solidFill>
                <a:latin typeface="Garamond"/>
                <a:cs typeface="Garamond"/>
              </a:rPr>
              <a:t>La dernière guerre sera absolument universelle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23735D"/>
                </a:solidFill>
                <a:latin typeface="Garamond"/>
                <a:cs typeface="Garamond"/>
              </a:rPr>
              <a:t>Apocalypse 6.4</a:t>
            </a:r>
            <a:endParaRPr lang="fr-FR" sz="2000" b="1" dirty="0" smtClean="0">
              <a:solidFill>
                <a:srgbClr val="23735D"/>
              </a:solidFill>
              <a:latin typeface="Garamond"/>
              <a:cs typeface="Garamond"/>
            </a:endParaRP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23735D"/>
                </a:solidFill>
                <a:latin typeface="Garamond"/>
                <a:cs typeface="Garamond"/>
              </a:rPr>
              <a:t>Apocalypse 16.14 (</a:t>
            </a:r>
            <a:r>
              <a:rPr lang="fr-FR" sz="2800" b="1" dirty="0" err="1" smtClean="0">
                <a:solidFill>
                  <a:srgbClr val="23735D"/>
                </a:solidFill>
                <a:latin typeface="Garamond"/>
                <a:cs typeface="Garamond"/>
              </a:rPr>
              <a:t>Harmaguédon</a:t>
            </a:r>
            <a:r>
              <a:rPr lang="fr-FR" sz="2800" b="1" dirty="0" smtClean="0">
                <a:solidFill>
                  <a:srgbClr val="23735D"/>
                </a:solidFill>
                <a:latin typeface="Garamond"/>
                <a:cs typeface="Garamond"/>
              </a:rPr>
              <a:t>)</a:t>
            </a:r>
            <a:endParaRPr lang="fr-FR" sz="2800" b="1" dirty="0">
              <a:solidFill>
                <a:srgbClr val="23735D"/>
              </a:solidFill>
              <a:latin typeface="Garamond"/>
              <a:cs typeface="Garamond"/>
            </a:endParaRPr>
          </a:p>
          <a:p>
            <a:pPr marL="640080" lvl="2" indent="0">
              <a:buClr>
                <a:schemeClr val="tx1"/>
              </a:buClr>
              <a:buNone/>
            </a:pPr>
            <a:endParaRPr lang="fr-FR" sz="2400" b="1" dirty="0" smtClean="0">
              <a:solidFill>
                <a:srgbClr val="660066"/>
              </a:solidFill>
              <a:latin typeface="Garamond"/>
              <a:cs typeface="Garamond"/>
            </a:endParaRPr>
          </a:p>
          <a:p>
            <a:pPr marL="45720" indent="0">
              <a:buClr>
                <a:schemeClr val="tx1"/>
              </a:buClr>
              <a:buNone/>
            </a:pPr>
            <a:endParaRPr lang="fr-FR" sz="28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6709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01" y="393475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69934"/>
            <a:ext cx="7839424" cy="5476301"/>
          </a:xfrm>
        </p:spPr>
        <p:txBody>
          <a:bodyPr>
            <a:normAutofit/>
          </a:bodyPr>
          <a:lstStyle/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660066"/>
                </a:solidFill>
                <a:latin typeface="Garamond"/>
                <a:cs typeface="Garamond"/>
              </a:rPr>
              <a:t>Elle sera horriblement meurtrière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3200" b="1" dirty="0">
                <a:solidFill>
                  <a:srgbClr val="23735D"/>
                </a:solidFill>
                <a:latin typeface="Garamond"/>
                <a:cs typeface="Garamond"/>
              </a:rPr>
              <a:t>Apocalypse 8.8/</a:t>
            </a:r>
            <a:r>
              <a:rPr lang="fr-FR" sz="3200" b="1" dirty="0" smtClean="0">
                <a:solidFill>
                  <a:srgbClr val="23735D"/>
                </a:solidFill>
                <a:latin typeface="Garamond"/>
                <a:cs typeface="Garamond"/>
              </a:rPr>
              <a:t>11</a:t>
            </a:r>
          </a:p>
          <a:p>
            <a:pPr marL="45720" indent="0">
              <a:buClr>
                <a:schemeClr val="tx1"/>
              </a:buClr>
              <a:buNone/>
            </a:pPr>
            <a:r>
              <a:rPr lang="fr-FR" sz="2400" dirty="0" smtClean="0">
                <a:solidFill>
                  <a:schemeClr val="tx1"/>
                </a:solidFill>
                <a:latin typeface="Garamond"/>
                <a:cs typeface="Garamond"/>
              </a:rPr>
              <a:t>« eaux amères » = radioactives ?</a:t>
            </a:r>
            <a:endParaRPr lang="fr-FR" sz="24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660066"/>
                </a:solidFill>
                <a:latin typeface="Garamond"/>
                <a:cs typeface="Garamond"/>
              </a:rPr>
              <a:t>La perspective de la guerre atomique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Zacharie 14.12</a:t>
            </a:r>
          </a:p>
          <a:p>
            <a:pPr marL="2103120" lvl="7" indent="0">
              <a:buClr>
                <a:schemeClr val="tx1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2 Pierre 3.10</a:t>
            </a:r>
            <a:endParaRPr lang="fr-FR" sz="2800" b="1" dirty="0">
              <a:solidFill>
                <a:srgbClr val="008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64134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01" y="393475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69934"/>
            <a:ext cx="7839424" cy="5476301"/>
          </a:xfrm>
        </p:spPr>
        <p:txBody>
          <a:bodyPr>
            <a:normAutofit/>
          </a:bodyPr>
          <a:lstStyle/>
          <a:p>
            <a:pPr marL="45720" indent="0" algn="just">
              <a:buClr>
                <a:schemeClr val="tx1"/>
              </a:buClr>
              <a:buNone/>
            </a:pPr>
            <a:r>
              <a:rPr lang="fr-FR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« Toute</a:t>
            </a:r>
            <a:r>
              <a:rPr lang="fr-FR" sz="4000" b="1" i="1" dirty="0" smtClean="0">
                <a:solidFill>
                  <a:srgbClr val="000090"/>
                </a:solidFill>
                <a:latin typeface="Garamond"/>
                <a:cs typeface="Garamond"/>
              </a:rPr>
              <a:t> </a:t>
            </a:r>
            <a:r>
              <a:rPr lang="fr-FR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aggravation du danger actuel provoqué par les explosions de bombes atomiques constitue un malheur pour l’humanité, malheur qu’on doit à tout prix empêcher. Il faut que l’humanité entière mesure le danger imminent. Je vous ai fait part de mon tourment, un tourment qui ne me laisse aucun répit. »</a:t>
            </a:r>
          </a:p>
          <a:p>
            <a:pPr marL="45720" indent="0" algn="r">
              <a:buClr>
                <a:schemeClr val="tx1"/>
              </a:buClr>
              <a:buNone/>
            </a:pPr>
            <a:r>
              <a:rPr lang="fr-FR" sz="3200" i="1" dirty="0" smtClean="0">
                <a:solidFill>
                  <a:srgbClr val="000000"/>
                </a:solidFill>
                <a:latin typeface="Garamond"/>
                <a:cs typeface="Garamond"/>
              </a:rPr>
              <a:t>Albert Schweitzer</a:t>
            </a:r>
            <a:endParaRPr lang="fr-FR" sz="3200" i="1" dirty="0">
              <a:solidFill>
                <a:srgbClr val="000000"/>
              </a:solidFill>
              <a:latin typeface="Garamond"/>
              <a:cs typeface="Garamond"/>
            </a:endParaRPr>
          </a:p>
          <a:p>
            <a:pPr marL="45720" indent="0">
              <a:buClr>
                <a:schemeClr val="tx1"/>
              </a:buClr>
              <a:buNone/>
            </a:pPr>
            <a:endParaRPr lang="fr-FR" sz="28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0842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41044"/>
            <a:ext cx="6983158" cy="5205192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La famine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Matthieu 24.7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6.4/6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La peste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Luc 21.11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6.8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Les tremblements de terre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600" b="1" dirty="0" smtClean="0">
                <a:solidFill>
                  <a:srgbClr val="008000"/>
                </a:solidFill>
                <a:latin typeface="Garamond"/>
                <a:cs typeface="Garamond"/>
              </a:rPr>
              <a:t>Luc 21.11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6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6.12/14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6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16.18/20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2800" b="1" dirty="0" smtClean="0">
              <a:solidFill>
                <a:srgbClr val="00009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6175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191133" cy="477628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Il y a plusieurs demeures dans la maison de mon Père. Si cela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n’était 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pas, je vous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l’aurais 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dit. Je vais vous préparer une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place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. Et, lorsque je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m’en 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serai allé, et que je vous aurai préparé une place, je reviendrai, et je vous prendrai avec moi, afin que là où je suis vous y soyez aussi. </a:t>
            </a:r>
            <a:endParaRPr lang="fr-FR" sz="3200" dirty="0" smtClean="0">
              <a:solidFill>
                <a:srgbClr val="008000"/>
              </a:solidFill>
              <a:latin typeface="Garamond"/>
              <a:cs typeface="Garamond"/>
            </a:endParaRPr>
          </a:p>
          <a:p>
            <a:pPr marL="45720" indent="0" algn="r">
              <a:buNone/>
            </a:pP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Jean 14.2/3</a:t>
            </a:r>
          </a:p>
        </p:txBody>
      </p:sp>
    </p:spTree>
    <p:extLst>
      <p:ext uri="{BB962C8B-B14F-4D97-AF65-F5344CB8AC3E}">
        <p14:creationId xmlns:p14="http://schemas.microsoft.com/office/powerpoint/2010/main" val="334582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2017054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rgbClr val="000090"/>
              </a:buClr>
              <a:buFont typeface="+mj-lt"/>
              <a:buAutoNum type="alphaLcParenR" startAt="6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Les persécutions religieuses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Matthieu </a:t>
            </a: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24.8/10 </a:t>
            </a: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// Luc 21.12/19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6.9/11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660066"/>
                </a:solidFill>
                <a:latin typeface="Garamond"/>
                <a:cs typeface="Garamond"/>
              </a:rPr>
              <a:t>Des persécutions contre les Juifs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Daniel 7.25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Daniel 8.25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Daniel 12.7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2800" b="1" dirty="0" smtClean="0">
              <a:solidFill>
                <a:srgbClr val="660066"/>
              </a:solidFill>
              <a:latin typeface="Garamond"/>
              <a:cs typeface="Garamond"/>
            </a:endParaRPr>
          </a:p>
          <a:p>
            <a:pPr lvl="1">
              <a:buClr>
                <a:schemeClr val="tx1"/>
              </a:buClr>
              <a:buFont typeface="Arial"/>
              <a:buChar char="•"/>
            </a:pPr>
            <a:endParaRPr lang="fr-FR" sz="2600" b="1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tx1"/>
              </a:buClr>
              <a:buFont typeface="+mj-lt"/>
              <a:buAutoNum type="alphaLcPeriod"/>
            </a:pPr>
            <a:endParaRPr lang="fr-FR" sz="28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2550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56841"/>
            <a:ext cx="8083176" cy="92747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327010"/>
            <a:ext cx="6983158" cy="5419225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rgbClr val="000090"/>
              </a:buClr>
              <a:buFont typeface="+mj-lt"/>
              <a:buAutoNum type="alphaLcParenR" startAt="7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La diffusion universelle de l’Évangile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Matthieu 24.14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7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Israël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Zacharie 10.8/10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Zacharie 12.3, 9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Zacharie 14.3/5</a:t>
            </a:r>
          </a:p>
          <a:p>
            <a:pPr>
              <a:buClr>
                <a:srgbClr val="000090"/>
              </a:buClr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Garamond"/>
                <a:cs typeface="Garamond"/>
              </a:rPr>
              <a:t>Les juifs ont commencé à  retourner et s’établir en Israël.</a:t>
            </a:r>
          </a:p>
          <a:p>
            <a:pPr>
              <a:buClr>
                <a:srgbClr val="000090"/>
              </a:buClr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Garamond"/>
                <a:cs typeface="Garamond"/>
              </a:rPr>
              <a:t>Le  désert refleurit.</a:t>
            </a:r>
          </a:p>
          <a:p>
            <a:pPr>
              <a:buClr>
                <a:srgbClr val="000090"/>
              </a:buClr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Garamond"/>
                <a:cs typeface="Garamond"/>
              </a:rPr>
              <a:t>Le pays est placé à un carrefour qui devient de plus en plus stratégique.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24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pPr marL="365760" lvl="1" indent="0">
              <a:buClr>
                <a:schemeClr val="tx1"/>
              </a:buClr>
              <a:buNone/>
            </a:pPr>
            <a:endParaRPr lang="fr-FR" sz="2600" b="1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tx1"/>
              </a:buClr>
              <a:buFont typeface="+mj-lt"/>
              <a:buAutoNum type="alphaLcPeriod"/>
            </a:pPr>
            <a:endParaRPr lang="fr-FR" sz="28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6236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313916"/>
            <a:ext cx="8083176" cy="970287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1412624"/>
            <a:ext cx="7890113" cy="5333612"/>
          </a:xfrm>
        </p:spPr>
        <p:txBody>
          <a:bodyPr>
            <a:normAutofit/>
          </a:bodyPr>
          <a:lstStyle/>
          <a:p>
            <a:pPr marL="560070" indent="-514350">
              <a:buClr>
                <a:srgbClr val="000090"/>
              </a:buClr>
              <a:buFont typeface="+mj-lt"/>
              <a:buAutoNum type="alphaLcParenR" startAt="9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Les phénomènes dans le ciel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Matthieu 24.29/30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Luc 21.25/26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Joël 2.30/31</a:t>
            </a:r>
          </a:p>
          <a:p>
            <a:pPr marL="1207008" lvl="4" indent="0">
              <a:buClr>
                <a:srgbClr val="000090"/>
              </a:buClr>
              <a:buNone/>
            </a:pPr>
            <a:r>
              <a:rPr lang="fr-FR" sz="2800" b="1" dirty="0">
                <a:solidFill>
                  <a:srgbClr val="008000"/>
                </a:solidFill>
                <a:latin typeface="Garamond"/>
                <a:cs typeface="Garamond"/>
              </a:rPr>
              <a:t> </a:t>
            </a: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  Hébreux 12.25/26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6.12/14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</a:t>
            </a: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8.12</a:t>
            </a:r>
            <a:endParaRPr lang="fr-FR" sz="2800" b="1" dirty="0" smtClean="0">
              <a:solidFill>
                <a:srgbClr val="008000"/>
              </a:solidFill>
              <a:latin typeface="Garamond"/>
              <a:cs typeface="Garamond"/>
            </a:endParaRP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800" b="1" dirty="0" smtClean="0">
                <a:solidFill>
                  <a:srgbClr val="008000"/>
                </a:solidFill>
                <a:latin typeface="Garamond"/>
                <a:cs typeface="Garamond"/>
              </a:rPr>
              <a:t>Apocalypse 16.8/9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Comète en forme d’épée en 70.</a:t>
            </a:r>
          </a:p>
        </p:txBody>
      </p:sp>
    </p:spTree>
    <p:extLst>
      <p:ext uri="{BB962C8B-B14F-4D97-AF65-F5344CB8AC3E}">
        <p14:creationId xmlns:p14="http://schemas.microsoft.com/office/powerpoint/2010/main" val="207463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27127"/>
            <a:ext cx="6983158" cy="5519109"/>
          </a:xfrm>
        </p:spPr>
        <p:txBody>
          <a:bodyPr>
            <a:normAutofit lnSpcReduction="10000"/>
          </a:bodyPr>
          <a:lstStyle/>
          <a:p>
            <a:pPr marL="560070" indent="-514350">
              <a:buClrTx/>
              <a:buFont typeface="+mj-lt"/>
              <a:buAutoNum type="arabicPeriod" startAt="2"/>
            </a:pPr>
            <a:r>
              <a:rPr lang="fr-FR" sz="2800" dirty="0">
                <a:solidFill>
                  <a:srgbClr val="FF6600"/>
                </a:solidFill>
                <a:latin typeface="Garamond"/>
                <a:cs typeface="Garamond"/>
              </a:rPr>
              <a:t>Quel compte devons-nous tenir des signes annoncés par </a:t>
            </a:r>
            <a:r>
              <a:rPr lang="fr-FR" sz="2800" dirty="0" smtClean="0">
                <a:solidFill>
                  <a:srgbClr val="FF6600"/>
                </a:solidFill>
                <a:latin typeface="Garamond"/>
                <a:cs typeface="Garamond"/>
              </a:rPr>
              <a:t>l’Écriture ?</a:t>
            </a:r>
            <a:endParaRPr lang="fr-FR" sz="2800" b="1" dirty="0" smtClean="0">
              <a:solidFill>
                <a:srgbClr val="FF6600"/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Certains de ces signes ne concernent-ils pas la génération de Jésus et la destruction de Jérusalem en 70 ?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3200" b="1" dirty="0">
                <a:solidFill>
                  <a:srgbClr val="008000"/>
                </a:solidFill>
                <a:latin typeface="Garamond"/>
                <a:cs typeface="Garamond"/>
              </a:rPr>
              <a:t>Luc 21.24/</a:t>
            </a:r>
            <a:r>
              <a:rPr lang="fr-FR" sz="3200" b="1" dirty="0" smtClean="0">
                <a:solidFill>
                  <a:srgbClr val="008000"/>
                </a:solidFill>
                <a:latin typeface="Garamond"/>
                <a:cs typeface="Garamond"/>
              </a:rPr>
              <a:t>32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400" dirty="0" smtClean="0">
                <a:solidFill>
                  <a:schemeClr val="tx1"/>
                </a:solidFill>
                <a:latin typeface="Garamond"/>
                <a:cs typeface="Garamond"/>
              </a:rPr>
              <a:t>« </a:t>
            </a:r>
            <a:r>
              <a:rPr lang="fr-FR" sz="2400" dirty="0" err="1" smtClean="0">
                <a:solidFill>
                  <a:schemeClr val="tx1"/>
                </a:solidFill>
                <a:latin typeface="Garamond"/>
                <a:cs typeface="Garamond"/>
              </a:rPr>
              <a:t>genos</a:t>
            </a:r>
            <a:r>
              <a:rPr lang="fr-FR" sz="2400" dirty="0" smtClean="0">
                <a:solidFill>
                  <a:schemeClr val="tx1"/>
                </a:solidFill>
                <a:latin typeface="Garamond"/>
                <a:cs typeface="Garamond"/>
              </a:rPr>
              <a:t> » signifie aussi « race » (les juifs)</a:t>
            </a:r>
            <a:endParaRPr lang="fr-FR" sz="2400" dirty="0">
              <a:solidFill>
                <a:schemeClr val="tx1"/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 startAt="2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N’a-t-on pas déjà souvent cru voir l’accomplissement de ces signes ?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400" dirty="0">
                <a:solidFill>
                  <a:schemeClr val="tx1"/>
                </a:solidFill>
                <a:latin typeface="Garamond"/>
                <a:cs typeface="Garamond"/>
              </a:rPr>
              <a:t>Il y a toujours eu des guerres, </a:t>
            </a:r>
            <a:r>
              <a:rPr lang="fr-FR" sz="2400" dirty="0" err="1">
                <a:solidFill>
                  <a:schemeClr val="tx1"/>
                </a:solidFill>
                <a:latin typeface="Garamond"/>
                <a:cs typeface="Garamond"/>
              </a:rPr>
              <a:t>etc</a:t>
            </a:r>
            <a:r>
              <a:rPr lang="fr-FR" sz="2400" dirty="0">
                <a:solidFill>
                  <a:schemeClr val="tx1"/>
                </a:solidFill>
                <a:latin typeface="Garamond"/>
                <a:cs typeface="Garamond"/>
              </a:rPr>
              <a:t>, qui ont induit les chrétiens en erreur, mais dans les derniers temps, tous ces signes s’accumulent.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2"/>
            </a:pPr>
            <a:endParaRPr lang="fr-FR" sz="24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6006" y="156961"/>
            <a:ext cx="8083176" cy="92747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2916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227127"/>
            <a:ext cx="6983158" cy="5519109"/>
          </a:xfrm>
        </p:spPr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2"/>
            </a:pPr>
            <a:r>
              <a:rPr lang="fr-FR" sz="2800" dirty="0">
                <a:solidFill>
                  <a:srgbClr val="FF6600"/>
                </a:solidFill>
                <a:latin typeface="Garamond"/>
                <a:cs typeface="Garamond"/>
              </a:rPr>
              <a:t>Quel compte devons-nous tenir des signes annoncés par </a:t>
            </a:r>
            <a:r>
              <a:rPr lang="fr-FR" sz="2800" dirty="0" smtClean="0">
                <a:solidFill>
                  <a:srgbClr val="FF6600"/>
                </a:solidFill>
                <a:latin typeface="Garamond"/>
                <a:cs typeface="Garamond"/>
              </a:rPr>
              <a:t>l’Écriture ?</a:t>
            </a:r>
            <a:endParaRPr lang="fr-FR" sz="2800" b="1" dirty="0" smtClean="0">
              <a:solidFill>
                <a:srgbClr val="FF6600"/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Peut-on dire que mainten</a:t>
            </a:r>
            <a:r>
              <a:rPr lang="fr-FR" sz="2800" b="1" dirty="0">
                <a:solidFill>
                  <a:srgbClr val="000090"/>
                </a:solidFill>
                <a:latin typeface="Garamond"/>
                <a:cs typeface="Garamond"/>
              </a:rPr>
              <a:t>a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nt les signes du retour de Jésus sont accomplis ?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400" dirty="0">
                <a:solidFill>
                  <a:schemeClr val="tx1"/>
                </a:solidFill>
                <a:latin typeface="Garamond"/>
                <a:cs typeface="Garamond"/>
              </a:rPr>
              <a:t>Les pièces de l’échiquier de Dieu se mettent en place.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Les signes du retour de Jésus concernent-ils l’Église ou le monde ?</a:t>
            </a:r>
          </a:p>
          <a:p>
            <a:pPr marL="45720" indent="0">
              <a:buClr>
                <a:srgbClr val="000090"/>
              </a:buClr>
              <a:buNone/>
            </a:pPr>
            <a:r>
              <a:rPr lang="fr-FR" sz="2400" dirty="0">
                <a:solidFill>
                  <a:schemeClr val="tx1"/>
                </a:solidFill>
                <a:latin typeface="Garamond"/>
                <a:cs typeface="Garamond"/>
              </a:rPr>
              <a:t>L’un et l’autre. L’église sera absente dans la grande tribulation.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3"/>
            </a:pPr>
            <a:endParaRPr lang="fr-FR" sz="24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6006" y="156961"/>
            <a:ext cx="8083176" cy="92747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5705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870405"/>
            <a:ext cx="6983158" cy="5875832"/>
          </a:xfrm>
        </p:spPr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2"/>
            </a:pPr>
            <a:r>
              <a:rPr lang="fr-FR" sz="2800" dirty="0">
                <a:solidFill>
                  <a:srgbClr val="FF6600"/>
                </a:solidFill>
                <a:latin typeface="Garamond"/>
                <a:cs typeface="Garamond"/>
              </a:rPr>
              <a:t>Quel compte devons-nous tenir des signes annoncés par </a:t>
            </a:r>
            <a:r>
              <a:rPr lang="fr-FR" sz="2800" dirty="0" smtClean="0">
                <a:solidFill>
                  <a:srgbClr val="FF6600"/>
                </a:solidFill>
                <a:latin typeface="Garamond"/>
                <a:cs typeface="Garamond"/>
              </a:rPr>
              <a:t>l’Écriture ?</a:t>
            </a:r>
            <a:endParaRPr lang="fr-FR" sz="2800" b="1" dirty="0" smtClean="0">
              <a:solidFill>
                <a:srgbClr val="FF6600"/>
              </a:solidFill>
              <a:latin typeface="Garamond"/>
              <a:cs typeface="Garamond"/>
            </a:endParaRPr>
          </a:p>
          <a:p>
            <a:pPr marL="560070" indent="-514350">
              <a:buClr>
                <a:srgbClr val="000090"/>
              </a:buClr>
              <a:buFont typeface="+mj-lt"/>
              <a:buAutoNum type="alphaLcParenR" startAt="5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Quelle doit-être notre attitude personnelle en face des signes qui s’accomplissent ?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Gardez-vous d’être troublés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900" b="1" dirty="0">
                <a:solidFill>
                  <a:srgbClr val="008000"/>
                </a:solidFill>
                <a:latin typeface="Garamond"/>
                <a:cs typeface="Garamond"/>
              </a:rPr>
              <a:t>Matthieu 24.6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900" b="1" dirty="0">
                <a:solidFill>
                  <a:srgbClr val="008000"/>
                </a:solidFill>
                <a:latin typeface="Garamond"/>
                <a:cs typeface="Garamond"/>
              </a:rPr>
              <a:t>Marc 13.11/13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Discernez les signes des temps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900" b="1" dirty="0">
                <a:solidFill>
                  <a:srgbClr val="008000"/>
                </a:solidFill>
                <a:latin typeface="Garamond"/>
                <a:cs typeface="Garamond"/>
              </a:rPr>
              <a:t>Luc 12.54/</a:t>
            </a:r>
            <a:r>
              <a:rPr lang="fr-FR" sz="2900" b="1" dirty="0" smtClean="0">
                <a:solidFill>
                  <a:srgbClr val="008000"/>
                </a:solidFill>
                <a:latin typeface="Garamond"/>
                <a:cs typeface="Garamond"/>
              </a:rPr>
              <a:t>56</a:t>
            </a:r>
            <a:endParaRPr lang="fr-FR" sz="2900" b="1" dirty="0">
              <a:solidFill>
                <a:srgbClr val="008000"/>
              </a:solidFill>
              <a:latin typeface="Garamond"/>
              <a:cs typeface="Garamond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6006" y="156961"/>
            <a:ext cx="8083176" cy="92747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8794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870405"/>
            <a:ext cx="6983158" cy="5875832"/>
          </a:xfrm>
        </p:spPr>
        <p:txBody>
          <a:bodyPr>
            <a:normAutofit/>
          </a:bodyPr>
          <a:lstStyle/>
          <a:p>
            <a:pPr marL="560070" indent="-514350">
              <a:buClrTx/>
              <a:buFont typeface="+mj-lt"/>
              <a:buAutoNum type="arabicPeriod" startAt="2"/>
            </a:pPr>
            <a:r>
              <a:rPr lang="fr-FR" sz="2800" dirty="0">
                <a:solidFill>
                  <a:srgbClr val="FF6600"/>
                </a:solidFill>
                <a:latin typeface="Garamond"/>
                <a:cs typeface="Garamond"/>
              </a:rPr>
              <a:t>Quel compte devons-nous tenir des signes annoncés par </a:t>
            </a:r>
            <a:r>
              <a:rPr lang="fr-FR" sz="2800" dirty="0" smtClean="0">
                <a:solidFill>
                  <a:srgbClr val="FF6600"/>
                </a:solidFill>
                <a:latin typeface="Garamond"/>
                <a:cs typeface="Garamond"/>
              </a:rPr>
              <a:t>l’Écriture ?</a:t>
            </a:r>
            <a:endParaRPr lang="fr-FR" sz="2800" b="1" dirty="0" smtClean="0">
              <a:solidFill>
                <a:srgbClr val="FF6600"/>
              </a:solidFill>
              <a:latin typeface="Garamond"/>
              <a:cs typeface="Garamond"/>
            </a:endParaRP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Sachez </a:t>
            </a: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que le Fils de l’homme est proche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600" b="1" dirty="0">
                <a:solidFill>
                  <a:srgbClr val="008000"/>
                </a:solidFill>
                <a:latin typeface="Garamond"/>
                <a:cs typeface="Garamond"/>
              </a:rPr>
              <a:t>Matthieu 24.32/33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Prenez garde, veillez !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600" b="1" dirty="0">
                <a:solidFill>
                  <a:srgbClr val="008000"/>
                </a:solidFill>
                <a:latin typeface="Garamond"/>
                <a:cs typeface="Garamond"/>
              </a:rPr>
              <a:t>Luc 21.34/36</a:t>
            </a:r>
          </a:p>
          <a:p>
            <a:pPr lvl="2">
              <a:buClr>
                <a:srgbClr val="000090"/>
              </a:buClr>
              <a:buFont typeface="Wingdings" charset="2"/>
              <a:buChar char="§"/>
            </a:pP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Redressez-vous et levez vos têtes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400" b="1" dirty="0">
                <a:solidFill>
                  <a:srgbClr val="008000"/>
                </a:solidFill>
                <a:latin typeface="Garamond"/>
                <a:cs typeface="Garamond"/>
              </a:rPr>
              <a:t>Luc 21.28</a:t>
            </a:r>
          </a:p>
          <a:p>
            <a:pPr marL="1481328" lvl="5" indent="0">
              <a:buClr>
                <a:srgbClr val="000090"/>
              </a:buClr>
              <a:buNone/>
            </a:pPr>
            <a:r>
              <a:rPr lang="fr-FR" sz="2400" b="1" dirty="0">
                <a:solidFill>
                  <a:srgbClr val="008000"/>
                </a:solidFill>
                <a:latin typeface="Garamond"/>
                <a:cs typeface="Garamond"/>
              </a:rPr>
              <a:t>2 Timothée 4.8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6006" y="156961"/>
            <a:ext cx="8083176" cy="927479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Les signes du retour de Jésus ?</a:t>
            </a:r>
            <a:endParaRPr lang="fr-FR" sz="4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8555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35706"/>
            <a:ext cx="9143999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I. Le moment du retour de Jésus-Christ</a:t>
            </a: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19972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Personne ne sait ni le jour ni l’heure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24.36 //Marc 13.33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24.42/44 // Marc 13.35/37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 5.1/2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 3.3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Que se passerait-il si la date était connue ?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8284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Que personne ne vous séduise d’aucune manière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Plusieurs dates avancées : 1884, 1914,1934, 1975, etc.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Luc 21.8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24.23/27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Thessaloniciens 2.1/3</a:t>
            </a:r>
          </a:p>
        </p:txBody>
      </p:sp>
    </p:spTree>
    <p:extLst>
      <p:ext uri="{BB962C8B-B14F-4D97-AF65-F5344CB8AC3E}">
        <p14:creationId xmlns:p14="http://schemas.microsoft.com/office/powerpoint/2010/main" val="245385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45720" indent="0" algn="just">
              <a:buClr>
                <a:schemeClr val="accent5"/>
              </a:buClr>
              <a:buNone/>
            </a:pPr>
            <a:r>
              <a:rPr lang="fr-FR" sz="3600" i="1" dirty="0" smtClean="0">
                <a:solidFill>
                  <a:schemeClr val="tx1"/>
                </a:solidFill>
                <a:latin typeface="Garamond"/>
                <a:cs typeface="Garamond"/>
              </a:rPr>
              <a:t>Soyons donc résolus à demeurer uniquement sur le terrain scripturaire. Ayons assez d’humilité et d’obéissance pour nous en tenir aux révélations bibliques ; elles sont pour nous parfaitement complètes et suffisantes. </a:t>
            </a:r>
          </a:p>
          <a:p>
            <a:pPr marL="45720" indent="0" algn="r">
              <a:buClr>
                <a:schemeClr val="accent5"/>
              </a:buClr>
              <a:buNone/>
            </a:pPr>
            <a:r>
              <a:rPr lang="fr-FR" sz="3600" i="1" dirty="0" smtClean="0">
                <a:solidFill>
                  <a:schemeClr val="tx1"/>
                </a:solidFill>
                <a:latin typeface="Garamond"/>
                <a:cs typeface="Garamond"/>
              </a:rPr>
              <a:t>René Pache</a:t>
            </a:r>
          </a:p>
        </p:txBody>
      </p:sp>
    </p:spTree>
    <p:extLst>
      <p:ext uri="{BB962C8B-B14F-4D97-AF65-F5344CB8AC3E}">
        <p14:creationId xmlns:p14="http://schemas.microsoft.com/office/powerpoint/2010/main" val="209393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Maître tarde à venir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24.48/49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25.5/6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25.19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Pierre 3.3/4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Pierre 3.9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Pierre 3.15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endParaRPr lang="fr-FR" sz="36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21240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Voici, je viens bientôt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Timothée 6.13/15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 10.5/7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Le</a:t>
            </a:r>
            <a:r>
              <a:rPr lang="fr-FR" sz="2800" baseline="0" dirty="0" smtClean="0">
                <a:solidFill>
                  <a:schemeClr val="tx1"/>
                </a:solidFill>
                <a:latin typeface="Garamond"/>
                <a:cs typeface="Garamond"/>
              </a:rPr>
              <a:t> bientôt de Dieu est relatif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</a:t>
            </a: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Pierre 3.8</a:t>
            </a: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/9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Jacques 5.7/8</a:t>
            </a:r>
            <a:endParaRPr lang="fr-FR" sz="32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396619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Quand Jésus reviendra-t-il ?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98706"/>
            <a:ext cx="6983158" cy="4729181"/>
          </a:xfrm>
        </p:spPr>
        <p:txBody>
          <a:bodyPr>
            <a:normAutofit/>
          </a:bodyPr>
          <a:lstStyle/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Jean 2.18</a:t>
            </a:r>
            <a:endParaRPr lang="fr-FR" sz="32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La dernière heure : dernière période de l’histoire, entre la première et la seconde venue de Jésus.</a:t>
            </a:r>
          </a:p>
          <a:p>
            <a:pPr marL="1481328" lvl="5" indent="0">
              <a:buClr>
                <a:schemeClr val="accent5"/>
              </a:buClr>
              <a:buNone/>
            </a:pP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 24.27</a:t>
            </a:r>
            <a:endParaRPr lang="fr-FR" sz="32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45720" indent="0">
              <a:buClr>
                <a:schemeClr val="accent5"/>
              </a:buClr>
              <a:buNone/>
            </a:pPr>
            <a:r>
              <a:rPr lang="fr-FR" sz="2800" dirty="0" smtClean="0">
                <a:solidFill>
                  <a:schemeClr val="tx1"/>
                </a:solidFill>
                <a:latin typeface="Garamond"/>
                <a:cs typeface="Garamond"/>
              </a:rPr>
              <a:t>L’expression grecque traduite ordinairement par « Je viens bientôt » peut aussi se traduire par « Je viens rapidement. »</a:t>
            </a:r>
            <a:endParaRPr lang="fr-FR" sz="2800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28860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Sillage.thmx</Template>
  <TotalTime>13980</TotalTime>
  <Words>562</Words>
  <Application>Microsoft Macintosh PowerPoint</Application>
  <PresentationFormat>Présentation à l'écran (4:3)</PresentationFormat>
  <Paragraphs>160</Paragraphs>
  <Slides>26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Sillage</vt:lpstr>
      <vt:lpstr>Le Retour de Jésus-Christ</vt:lpstr>
      <vt:lpstr>Présentation PowerPoint</vt:lpstr>
      <vt:lpstr>I. Le moment du retour de Jésus-Christ</vt:lpstr>
      <vt:lpstr>Quand Jésus reviendra-t-il ?</vt:lpstr>
      <vt:lpstr>Quand Jésus reviendra-t-il ?</vt:lpstr>
      <vt:lpstr>Quand Jésus reviendra-t-il ?</vt:lpstr>
      <vt:lpstr>Quand Jésus reviendra-t-il ?</vt:lpstr>
      <vt:lpstr>Quand Jésus reviendra-t-il ?</vt:lpstr>
      <vt:lpstr>Quand Jésus reviendra-t-il ?</vt:lpstr>
      <vt:lpstr>Quand Jésus reviendra-t-il ?</vt:lpstr>
      <vt:lpstr>Les signes du retour de Jésus ?</vt:lpstr>
      <vt:lpstr>Inri Christo</vt:lpstr>
      <vt:lpstr>TB Joshua</vt:lpstr>
      <vt:lpstr>Présentation PowerPoint</vt:lpstr>
      <vt:lpstr>Présentation PowerPoint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  <vt:lpstr>Les signes du retour de Jésus ?</vt:lpstr>
    </vt:vector>
  </TitlesOfParts>
  <Company>Aucune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Retour de Jésus-Christ</dc:title>
  <dc:creator>André FILLION</dc:creator>
  <cp:lastModifiedBy>André FILLION</cp:lastModifiedBy>
  <cp:revision>114</cp:revision>
  <dcterms:created xsi:type="dcterms:W3CDTF">2014-11-03T10:42:23Z</dcterms:created>
  <dcterms:modified xsi:type="dcterms:W3CDTF">2014-12-13T17:51:29Z</dcterms:modified>
</cp:coreProperties>
</file>